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sldIdLst>
    <p:sldId id="524" r:id="rId2"/>
    <p:sldId id="533" r:id="rId3"/>
    <p:sldId id="475" r:id="rId4"/>
    <p:sldId id="543" r:id="rId5"/>
    <p:sldId id="612" r:id="rId6"/>
    <p:sldId id="572" r:id="rId7"/>
    <p:sldId id="584" r:id="rId8"/>
    <p:sldId id="585" r:id="rId9"/>
    <p:sldId id="581" r:id="rId10"/>
    <p:sldId id="596" r:id="rId11"/>
    <p:sldId id="617" r:id="rId12"/>
    <p:sldId id="599" r:id="rId13"/>
    <p:sldId id="604" r:id="rId14"/>
    <p:sldId id="562" r:id="rId15"/>
    <p:sldId id="534" r:id="rId16"/>
    <p:sldId id="266" r:id="rId17"/>
    <p:sldId id="267" r:id="rId18"/>
    <p:sldId id="565" r:id="rId19"/>
    <p:sldId id="564" r:id="rId20"/>
    <p:sldId id="542" r:id="rId21"/>
    <p:sldId id="557" r:id="rId22"/>
    <p:sldId id="613" r:id="rId23"/>
    <p:sldId id="539" r:id="rId24"/>
    <p:sldId id="619" r:id="rId25"/>
    <p:sldId id="603" r:id="rId26"/>
    <p:sldId id="620" r:id="rId27"/>
    <p:sldId id="606" r:id="rId28"/>
    <p:sldId id="605" r:id="rId29"/>
    <p:sldId id="607" r:id="rId30"/>
    <p:sldId id="608" r:id="rId31"/>
    <p:sldId id="609" r:id="rId32"/>
    <p:sldId id="614" r:id="rId33"/>
    <p:sldId id="579" r:id="rId34"/>
    <p:sldId id="580" r:id="rId35"/>
    <p:sldId id="583" r:id="rId36"/>
    <p:sldId id="615" r:id="rId37"/>
    <p:sldId id="586" r:id="rId38"/>
    <p:sldId id="587" r:id="rId39"/>
    <p:sldId id="588" r:id="rId40"/>
    <p:sldId id="589" r:id="rId41"/>
    <p:sldId id="590" r:id="rId42"/>
    <p:sldId id="591" r:id="rId43"/>
    <p:sldId id="42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06"/>
    <p:restoredTop sz="94666"/>
  </p:normalViewPr>
  <p:slideViewPr>
    <p:cSldViewPr snapToGrid="0" snapToObjects="1">
      <p:cViewPr varScale="1">
        <p:scale>
          <a:sx n="103" d="100"/>
          <a:sy n="103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CEBD4-B2EE-DB46-ADD2-CB41CD3FD944}" type="datetimeFigureOut">
              <a:rPr lang="en-FR" smtClean="0"/>
              <a:t>11/11/24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722C-094A-D84E-B3A9-E2AD8CE30D4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09709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 err="1"/>
              <a:t>Je</a:t>
            </a:r>
            <a:r>
              <a:rPr lang="en-US" sz="4000" dirty="0"/>
              <a:t> </a:t>
            </a:r>
            <a:r>
              <a:rPr lang="en-US" sz="4000" dirty="0" err="1"/>
              <a:t>vais</a:t>
            </a:r>
            <a:r>
              <a:rPr lang="en-US" sz="4000" dirty="0"/>
              <a:t> </a:t>
            </a:r>
            <a:r>
              <a:rPr lang="en-US" sz="4000" dirty="0" err="1"/>
              <a:t>vous</a:t>
            </a:r>
            <a:r>
              <a:rPr lang="en-US" sz="4000" baseline="0" dirty="0"/>
              <a:t> </a:t>
            </a:r>
            <a:r>
              <a:rPr lang="en-US" sz="4000" baseline="0" dirty="0" err="1"/>
              <a:t>raconter</a:t>
            </a:r>
            <a:r>
              <a:rPr lang="en-US" sz="4000" baseline="0" dirty="0"/>
              <a:t> </a:t>
            </a:r>
            <a:r>
              <a:rPr lang="en-US" sz="4000" baseline="0" dirty="0" err="1"/>
              <a:t>l'histoire</a:t>
            </a:r>
            <a:r>
              <a:rPr lang="en-US" sz="4000" baseline="0" dirty="0"/>
              <a:t> de la </a:t>
            </a:r>
            <a:r>
              <a:rPr lang="en-US" sz="4000" baseline="0" dirty="0" err="1"/>
              <a:t>sélection</a:t>
            </a:r>
            <a:r>
              <a:rPr lang="en-US" sz="4000" baseline="0" dirty="0"/>
              <a:t> </a:t>
            </a:r>
            <a:r>
              <a:rPr lang="en-US" sz="4000" baseline="0" dirty="0" err="1"/>
              <a:t>naturelle</a:t>
            </a:r>
            <a:r>
              <a:rPr lang="en-US" sz="4000" baseline="0" dirty="0"/>
              <a:t>, qui </a:t>
            </a:r>
            <a:r>
              <a:rPr lang="en-US" sz="4000" baseline="0" dirty="0" err="1"/>
              <a:t>est</a:t>
            </a:r>
            <a:r>
              <a:rPr lang="en-US" sz="4000" baseline="0" dirty="0"/>
              <a:t> </a:t>
            </a:r>
            <a:r>
              <a:rPr lang="en-US" sz="4000" baseline="0" dirty="0" err="1"/>
              <a:t>responsable</a:t>
            </a:r>
            <a:r>
              <a:rPr lang="en-US" sz="4000" baseline="0" dirty="0"/>
              <a:t> de </a:t>
            </a:r>
            <a:r>
              <a:rPr lang="en-US" sz="4000" baseline="0" dirty="0" err="1"/>
              <a:t>toute</a:t>
            </a:r>
            <a:r>
              <a:rPr lang="en-US" sz="4000" baseline="0" dirty="0"/>
              <a:t> la </a:t>
            </a:r>
            <a:r>
              <a:rPr lang="en-US" sz="4000" baseline="0" dirty="0" err="1"/>
              <a:t>diversité</a:t>
            </a:r>
            <a:r>
              <a:rPr lang="en-US" sz="4000" baseline="0" dirty="0"/>
              <a:t> de la vie sur la </a:t>
            </a:r>
            <a:r>
              <a:rPr lang="en-US" sz="4000" baseline="0" dirty="0" err="1"/>
              <a:t>planète</a:t>
            </a:r>
            <a:r>
              <a:rPr lang="en-US" sz="4000" baseline="0" dirty="0"/>
              <a:t>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6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Default N=1000, L=200, f0=0.02, M=3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206-D5B9-174C-AC68-E4FB1B0EAE47}" type="slidenum">
              <a:rPr lang="en-FR" smtClean="0"/>
              <a:t>16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8026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Default N=1000, L=200, f0=0.02, M=3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206-D5B9-174C-AC68-E4FB1B0EAE47}" type="slidenum">
              <a:rPr lang="en-FR" smtClean="0"/>
              <a:t>18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49479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5663-37E3-C943-BEA5-8D34C6A9D1BE}" type="datetimeFigureOut">
              <a:rPr lang="en-FR" smtClean="0"/>
              <a:t>11/11/24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065F174-717B-8F46-A132-7D8266F0314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154623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5663-37E3-C943-BEA5-8D34C6A9D1BE}" type="datetimeFigureOut">
              <a:rPr lang="en-FR" smtClean="0"/>
              <a:t>11/11/24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5F174-717B-8F46-A132-7D8266F0314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7528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5663-37E3-C943-BEA5-8D34C6A9D1BE}" type="datetimeFigureOut">
              <a:rPr lang="en-FR" smtClean="0"/>
              <a:t>11/11/24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5F174-717B-8F46-A132-7D8266F0314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803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5663-37E3-C943-BEA5-8D34C6A9D1BE}" type="datetimeFigureOut">
              <a:rPr lang="en-FR" smtClean="0"/>
              <a:t>11/11/24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5F174-717B-8F46-A132-7D8266F0314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328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3C85663-37E3-C943-BEA5-8D34C6A9D1BE}" type="datetimeFigureOut">
              <a:rPr lang="en-FR" smtClean="0"/>
              <a:t>11/11/24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F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065F174-717B-8F46-A132-7D8266F0314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03864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5663-37E3-C943-BEA5-8D34C6A9D1BE}" type="datetimeFigureOut">
              <a:rPr lang="en-FR" smtClean="0"/>
              <a:t>11/11/24</a:t>
            </a:fld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5F174-717B-8F46-A132-7D8266F0314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39037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5663-37E3-C943-BEA5-8D34C6A9D1BE}" type="datetimeFigureOut">
              <a:rPr lang="en-FR" smtClean="0"/>
              <a:t>11/11/24</a:t>
            </a:fld>
            <a:endParaRPr lang="en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5F174-717B-8F46-A132-7D8266F03143}" type="slidenum">
              <a:rPr lang="en-FR" smtClean="0"/>
              <a:t>‹#›</a:t>
            </a:fld>
            <a:endParaRPr lang="en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814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5663-37E3-C943-BEA5-8D34C6A9D1BE}" type="datetimeFigureOut">
              <a:rPr lang="en-FR" smtClean="0"/>
              <a:t>11/11/24</a:t>
            </a:fld>
            <a:endParaRPr lang="en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5F174-717B-8F46-A132-7D8266F03143}" type="slidenum">
              <a:rPr lang="en-FR" smtClean="0"/>
              <a:t>‹#›</a:t>
            </a:fld>
            <a:endParaRPr lang="en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78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5663-37E3-C943-BEA5-8D34C6A9D1BE}" type="datetimeFigureOut">
              <a:rPr lang="en-FR" smtClean="0"/>
              <a:t>11/11/24</a:t>
            </a:fld>
            <a:endParaRPr lang="en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5F174-717B-8F46-A132-7D8266F0314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59953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5663-37E3-C943-BEA5-8D34C6A9D1BE}" type="datetimeFigureOut">
              <a:rPr lang="en-FR" smtClean="0"/>
              <a:t>11/11/24</a:t>
            </a:fld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5F174-717B-8F46-A132-7D8266F0314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3112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5663-37E3-C943-BEA5-8D34C6A9D1BE}" type="datetimeFigureOut">
              <a:rPr lang="en-FR" smtClean="0"/>
              <a:t>11/11/24</a:t>
            </a:fld>
            <a:endParaRPr lang="en-F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5F174-717B-8F46-A132-7D8266F0314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13198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3C85663-37E3-C943-BEA5-8D34C6A9D1BE}" type="datetimeFigureOut">
              <a:rPr lang="en-FR" smtClean="0"/>
              <a:t>11/11/24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F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065F174-717B-8F46-A132-7D8266F0314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5622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ivan4995@gmail.com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63.png"/><Relationship Id="rId10" Type="http://schemas.openxmlformats.org/officeDocument/2006/relationships/image" Target="../media/image62.png"/><Relationship Id="rId4" Type="http://schemas.openxmlformats.org/officeDocument/2006/relationships/image" Target="../media/image74.png"/><Relationship Id="rId9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02800" y="5892800"/>
            <a:ext cx="8128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65D028-1F0B-B942-9880-8DF1D24E8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0" y="5410110"/>
            <a:ext cx="3517900" cy="124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A5EAE0-F480-2D40-95A3-27996E52CA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23" y="5325144"/>
            <a:ext cx="1409700" cy="1308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440873" y="1906350"/>
            <a:ext cx="7145337" cy="1112838"/>
          </a:xfrm>
        </p:spPr>
        <p:txBody>
          <a:bodyPr>
            <a:noAutofit/>
          </a:bodyPr>
          <a:lstStyle/>
          <a:p>
            <a:r>
              <a:rPr lang="en-US" sz="3600" dirty="0"/>
              <a:t>Molecular evolution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290887" y="5359220"/>
            <a:ext cx="6818313" cy="119221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600" dirty="0"/>
              <a:t>Associate  Professor</a:t>
            </a:r>
          </a:p>
          <a:p>
            <a:pPr marL="0" indent="0">
              <a:buNone/>
            </a:pPr>
            <a:r>
              <a:rPr lang="en-US" sz="2600" dirty="0"/>
              <a:t>Igor Martin Rouzine</a:t>
            </a:r>
            <a:endParaRPr lang="en-US" sz="2200" dirty="0"/>
          </a:p>
          <a:p>
            <a:pPr marL="0" indent="0">
              <a:buNone/>
            </a:pPr>
            <a:r>
              <a:rPr lang="en-US" sz="22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ivan4995@gmail.com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igor.rouzine@iephb.ru</a:t>
            </a:r>
            <a:endParaRPr lang="ru-RU" sz="2200" dirty="0"/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DE2336-187E-CF4A-877C-19B1B2C184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50" y="494309"/>
            <a:ext cx="4800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89404"/>
      </p:ext>
    </p:extLst>
  </p:cSld>
  <p:clrMapOvr>
    <a:masterClrMapping/>
  </p:clrMapOvr>
  <p:transition spd="med" advTm="1174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4BBE-F44C-C344-BCE8-DCB1D8F020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400" y="354013"/>
            <a:ext cx="6508750" cy="1143000"/>
          </a:xfrm>
        </p:spPr>
        <p:txBody>
          <a:bodyPr/>
          <a:lstStyle/>
          <a:p>
            <a:r>
              <a:rPr lang="ru-RU" dirty="0"/>
              <a:t>выводы 1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56B66-4173-B842-B7EC-8D3C8FF27C3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35908" y="1662327"/>
            <a:ext cx="10120183" cy="498560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sz="3100" dirty="0"/>
              <a:t>Краткосрочная адаптация с рекомбинацией и существующими выгодными аллелями не требует мутации</a:t>
            </a:r>
          </a:p>
          <a:p>
            <a:pPr>
              <a:lnSpc>
                <a:spcPct val="120000"/>
              </a:lnSpc>
            </a:pPr>
            <a:r>
              <a:rPr lang="ru-RU" sz="3100" dirty="0"/>
              <a:t>Предполагая статистическую независимость аллелей, которая </a:t>
            </a:r>
            <a:r>
              <a:rPr lang="ru-RU" sz="3100"/>
              <a:t>проверяется ниже в </a:t>
            </a:r>
            <a:r>
              <a:rPr lang="ru-RU" sz="3100" dirty="0"/>
              <a:t>Части 2, получаем бегущую волну приспособленности со стохастическим фронтом</a:t>
            </a:r>
          </a:p>
          <a:p>
            <a:pPr>
              <a:lnSpc>
                <a:spcPct val="120000"/>
              </a:lnSpc>
            </a:pPr>
            <a:r>
              <a:rPr lang="ru-RU" sz="3100" dirty="0"/>
              <a:t>Скорость замен меньше результата</a:t>
            </a:r>
            <a:r>
              <a:rPr lang="en-US" sz="3100" dirty="0"/>
              <a:t> </a:t>
            </a:r>
            <a:r>
              <a:rPr lang="ru-RU" sz="3100" dirty="0"/>
              <a:t>модели одного локуса на логарифмический фактор, зависящий от 𝑁𝑟, </a:t>
            </a:r>
            <a:r>
              <a:rPr lang="en-GB" sz="3100" dirty="0"/>
              <a:t>s/𝑟 </a:t>
            </a:r>
            <a:r>
              <a:rPr lang="ru-RU" sz="3100" dirty="0"/>
              <a:t>и полиморфизма</a:t>
            </a:r>
          </a:p>
          <a:p>
            <a:pPr>
              <a:lnSpc>
                <a:spcPct val="120000"/>
              </a:lnSpc>
            </a:pPr>
            <a:r>
              <a:rPr lang="ru-RU" sz="3100" dirty="0"/>
              <a:t>При очень больших 𝑁𝑟 получается результат для одного локуса</a:t>
            </a:r>
          </a:p>
          <a:p>
            <a:pPr>
              <a:lnSpc>
                <a:spcPct val="120000"/>
              </a:lnSpc>
            </a:pPr>
            <a:r>
              <a:rPr lang="ru-RU" sz="3100" dirty="0"/>
              <a:t>При 𝑁𝑟 ~ 1 скорость замен обращается в 0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889092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E419A-BB09-2D47-AF51-6C2B6E8A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Эффекты сцепления и </a:t>
            </a:r>
            <a:r>
              <a:rPr lang="ru-RU" dirty="0" err="1"/>
              <a:t>межгеномных</a:t>
            </a:r>
            <a:r>
              <a:rPr lang="ru-RU" dirty="0"/>
              <a:t> корреляций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4FAF3-97CE-BF4E-994B-5485B2218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Метод Монте Карло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595023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0B3FE-26BA-8B41-A6FF-77CB951F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24" y="473599"/>
            <a:ext cx="8433458" cy="857250"/>
          </a:xfrm>
        </p:spPr>
        <p:txBody>
          <a:bodyPr>
            <a:normAutofit fontScale="90000"/>
          </a:bodyPr>
          <a:lstStyle/>
          <a:p>
            <a:r>
              <a:rPr lang="ru-RU" sz="6000" dirty="0"/>
              <a:t>Модель та же</a:t>
            </a:r>
            <a:br>
              <a:rPr lang="ru-RU" sz="6000" dirty="0"/>
            </a:br>
            <a:r>
              <a:rPr lang="ru-RU" sz="2200" dirty="0"/>
              <a:t>Метод: полный Монте-Карло со «сломанной палкой»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FF55D4-E779-7643-BD11-34D441328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64" y="1604763"/>
            <a:ext cx="4561951" cy="4942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F7E89D-DAED-1444-947B-8370845102F4}"/>
                  </a:ext>
                </a:extLst>
              </p:cNvPr>
              <p:cNvSpPr txBox="1"/>
              <p:nvPr/>
            </p:nvSpPr>
            <p:spPr>
              <a:xfrm>
                <a:off x="6312784" y="2151727"/>
                <a:ext cx="587921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— коэффициент отбора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— размер популяции (число)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— номер локуса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1 </m:t>
                    </m:r>
                  </m:oMath>
                </a14:m>
                <a:r>
                  <a:rPr lang="ru-RU" sz="2000" dirty="0"/>
                  <a:t>— начальная концентрация полезных аллелей 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— вероятность рекомбинации генома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— среднее число </a:t>
                </a:r>
                <a:r>
                  <a:rPr lang="ru-RU" sz="2000" dirty="0" err="1"/>
                  <a:t>кроссоверов</a:t>
                </a:r>
                <a:endParaRPr lang="ru-RU" sz="2000" dirty="0"/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ru-RU" sz="2000" dirty="0"/>
                  <a:t>— отсутствие мутации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F7E89D-DAED-1444-947B-837084510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784" y="2151727"/>
                <a:ext cx="5879216" cy="2554545"/>
              </a:xfrm>
              <a:prstGeom prst="rect">
                <a:avLst/>
              </a:prstGeom>
              <a:blipFill>
                <a:blip r:embed="rId3"/>
                <a:stretch>
                  <a:fillRect l="-1078" t="-1485" b="-34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42080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9EF74-72DD-3640-9B12-62B9F7180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NEw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00FF2-8BB2-D641-8415-72024C3D8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2121408"/>
            <a:ext cx="10493248" cy="4050792"/>
          </a:xfrm>
        </p:spPr>
        <p:txBody>
          <a:bodyPr>
            <a:normAutofit/>
          </a:bodyPr>
          <a:lstStyle/>
          <a:p>
            <a:r>
              <a:rPr lang="ru-RU" sz="2400" dirty="0"/>
              <a:t>Измерить </a:t>
            </a:r>
            <a:r>
              <a:rPr lang="ru-RU" sz="2400" dirty="0" err="1"/>
              <a:t>клональную</a:t>
            </a:r>
            <a:r>
              <a:rPr lang="ru-RU" sz="2400" dirty="0"/>
              <a:t> интерференцию и эффекты генетического фона</a:t>
            </a:r>
          </a:p>
          <a:p>
            <a:r>
              <a:rPr lang="ru-RU" sz="2400" dirty="0"/>
              <a:t>Они ослабевают с расстоянием между локусами в геноме?</a:t>
            </a:r>
          </a:p>
          <a:p>
            <a:r>
              <a:rPr lang="ru-RU" sz="2400" dirty="0"/>
              <a:t>Получить информацию об общем происхождении локусов и геномов (филогении)</a:t>
            </a:r>
          </a:p>
          <a:p>
            <a:r>
              <a:rPr lang="ru-RU" sz="2400" dirty="0"/>
              <a:t>Корреляции между геномами сильные?</a:t>
            </a:r>
          </a:p>
          <a:p>
            <a:r>
              <a:rPr lang="ru-RU" sz="2400" dirty="0"/>
              <a:t>Измерить вариацию скорости эволюции на отдельных участках генома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46BA4B-D38E-C64A-A15F-9DCA3BFBA640}"/>
              </a:ext>
            </a:extLst>
          </p:cNvPr>
          <p:cNvSpPr txBox="1">
            <a:spLocks/>
          </p:cNvSpPr>
          <p:nvPr/>
        </p:nvSpPr>
        <p:spPr>
          <a:xfrm>
            <a:off x="635000" y="377825"/>
            <a:ext cx="65087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задачи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911202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DE47-DCCE-9C44-8E85-441D507C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81" y="286473"/>
            <a:ext cx="10842171" cy="840230"/>
          </a:xfr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INSERT this piece in asexUAL code </a:t>
            </a:r>
            <a:r>
              <a:rPr lang="ru-RU" sz="3600" dirty="0"/>
              <a:t> 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FC92F-B712-B447-890C-FB18A2A93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3" y="1258279"/>
            <a:ext cx="13804955" cy="531324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624CBE-6731-6640-96B8-130B74B316D6}"/>
              </a:ext>
            </a:extLst>
          </p:cNvPr>
          <p:cNvSpPr txBox="1">
            <a:spLocks/>
          </p:cNvSpPr>
          <p:nvPr/>
        </p:nvSpPr>
        <p:spPr>
          <a:xfrm>
            <a:off x="832708" y="49491"/>
            <a:ext cx="781702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программа на </a:t>
            </a:r>
            <a:r>
              <a:rPr lang="ru-RU" dirty="0" err="1"/>
              <a:t>матлаб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88291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1B0F2CD-BAC6-3C46-BC8A-F7B4D833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417" y="1379203"/>
            <a:ext cx="5260119" cy="65576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2353E1-ED1A-D44E-9C39-FDF6B1422990}"/>
              </a:ext>
            </a:extLst>
          </p:cNvPr>
          <p:cNvSpPr/>
          <p:nvPr/>
        </p:nvSpPr>
        <p:spPr>
          <a:xfrm>
            <a:off x="1904391" y="5939599"/>
            <a:ext cx="3125019" cy="2286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49102-A6B9-8D47-BF4C-05B11D491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82" y="2692400"/>
            <a:ext cx="3947004" cy="25251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A8ABAD-8EBE-1E4E-B97D-FBD44730350B}"/>
              </a:ext>
            </a:extLst>
          </p:cNvPr>
          <p:cNvSpPr txBox="1"/>
          <p:nvPr/>
        </p:nvSpPr>
        <p:spPr>
          <a:xfrm>
            <a:off x="462926" y="166690"/>
            <a:ext cx="11004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Динамика наблюдаемых</a:t>
            </a:r>
            <a:endParaRPr lang="en-FR" sz="5400" cap="all" dirty="0"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83700677"/>
      </p:ext>
    </p:extLst>
  </p:cSld>
  <p:clrMapOvr>
    <a:masterClrMapping/>
  </p:clrMapOvr>
  <p:transition spd="slow" advTm="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951D65-B60F-B947-A1FB-27FE9E1D7B56}"/>
              </a:ext>
            </a:extLst>
          </p:cNvPr>
          <p:cNvSpPr txBox="1"/>
          <p:nvPr/>
        </p:nvSpPr>
        <p:spPr>
          <a:xfrm>
            <a:off x="7676144" y="1617675"/>
            <a:ext cx="4240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21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Fraction of adapting loci</a:t>
            </a:r>
            <a:r>
              <a:rPr lang="ru-RU" sz="28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FR" sz="28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1-C</a:t>
            </a:r>
            <a:r>
              <a:rPr lang="en-FR" sz="2800" baseline="-25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loss</a:t>
            </a:r>
            <a:r>
              <a:rPr lang="en-FR" sz="28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endParaRPr lang="en-FR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D6CCF-5BD5-E74B-8967-6856B9F047DD}"/>
              </a:ext>
            </a:extLst>
          </p:cNvPr>
          <p:cNvSpPr txBox="1"/>
          <p:nvPr/>
        </p:nvSpPr>
        <p:spPr>
          <a:xfrm>
            <a:off x="10105574" y="4112018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sz="1013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4CF6BE-01FB-744B-83EF-5C50C073DEF7}"/>
              </a:ext>
            </a:extLst>
          </p:cNvPr>
          <p:cNvSpPr txBox="1"/>
          <p:nvPr/>
        </p:nvSpPr>
        <p:spPr>
          <a:xfrm>
            <a:off x="9364128" y="3474162"/>
            <a:ext cx="2345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0070C0"/>
                </a:solidFill>
              </a:rPr>
              <a:t>o</a:t>
            </a:r>
            <a:r>
              <a:rPr lang="en-FR" sz="2400" dirty="0"/>
              <a:t> variation L</a:t>
            </a:r>
          </a:p>
          <a:p>
            <a:r>
              <a:rPr lang="en-FR" sz="2400" dirty="0">
                <a:solidFill>
                  <a:srgbClr val="FF0000"/>
                </a:solidFill>
              </a:rPr>
              <a:t>+</a:t>
            </a:r>
            <a:r>
              <a:rPr lang="en-FR" sz="2400" dirty="0"/>
              <a:t> variation N</a:t>
            </a:r>
          </a:p>
          <a:p>
            <a:r>
              <a:rPr lang="en-FR" sz="2400" dirty="0">
                <a:solidFill>
                  <a:srgbClr val="FF42E5"/>
                </a:solidFill>
              </a:rPr>
              <a:t>x</a:t>
            </a:r>
            <a:r>
              <a:rPr lang="en-FR" sz="2400" dirty="0"/>
              <a:t> variation f</a:t>
            </a:r>
            <a:r>
              <a:rPr lang="en-FR" sz="2400" baseline="-250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0F51802-74EB-3446-B4D2-AE2784ED3A73}"/>
              </a:ext>
            </a:extLst>
          </p:cNvPr>
          <p:cNvSpPr/>
          <p:nvPr/>
        </p:nvSpPr>
        <p:spPr>
          <a:xfrm rot="2557733">
            <a:off x="4582249" y="2734340"/>
            <a:ext cx="91955" cy="162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654D4D-72E6-1443-BB7D-6C37F9160754}"/>
              </a:ext>
            </a:extLst>
          </p:cNvPr>
          <p:cNvSpPr/>
          <p:nvPr/>
        </p:nvSpPr>
        <p:spPr>
          <a:xfrm rot="3509509">
            <a:off x="6301617" y="2868922"/>
            <a:ext cx="175070" cy="241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3315ED-575C-F843-BB23-7F67FFF50A65}"/>
              </a:ext>
            </a:extLst>
          </p:cNvPr>
          <p:cNvSpPr/>
          <p:nvPr/>
        </p:nvSpPr>
        <p:spPr>
          <a:xfrm>
            <a:off x="6313089" y="4540090"/>
            <a:ext cx="352319" cy="241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C7F2C-5D85-D84C-8107-1DBA3F83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389" y="1746875"/>
            <a:ext cx="4555253" cy="461499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0A6DC4-425B-2744-B5D0-10B2D3DB3BE7}"/>
              </a:ext>
            </a:extLst>
          </p:cNvPr>
          <p:cNvCxnSpPr>
            <a:cxnSpLocks/>
          </p:cNvCxnSpPr>
          <p:nvPr/>
        </p:nvCxnSpPr>
        <p:spPr>
          <a:xfrm>
            <a:off x="5461686" y="2724721"/>
            <a:ext cx="0" cy="28234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AB85CF-E553-1C40-B4C4-57603AFF1090}"/>
              </a:ext>
            </a:extLst>
          </p:cNvPr>
          <p:cNvSpPr txBox="1"/>
          <p:nvPr/>
        </p:nvSpPr>
        <p:spPr>
          <a:xfrm>
            <a:off x="274972" y="17237"/>
            <a:ext cx="112129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потеря полезных аллелей из-за </a:t>
            </a:r>
            <a:r>
              <a:rPr lang="ru-RU" sz="4900" cap="all" dirty="0" err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клональной</a:t>
            </a:r>
            <a:r>
              <a:rPr lang="ru-RU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интерференции</a:t>
            </a:r>
            <a:endParaRPr lang="en-FR" sz="4900" cap="all" dirty="0"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1A7E3F-B390-5A49-8539-788C870E8FF3}"/>
              </a:ext>
            </a:extLst>
          </p:cNvPr>
          <p:cNvSpPr/>
          <p:nvPr/>
        </p:nvSpPr>
        <p:spPr>
          <a:xfrm>
            <a:off x="5580169" y="3089589"/>
            <a:ext cx="1915297" cy="227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слабая связь между локусами</a:t>
            </a:r>
          </a:p>
          <a:p>
            <a:pPr algn="ctr"/>
            <a:endParaRPr lang="ru-RU" dirty="0"/>
          </a:p>
          <a:p>
            <a:pPr algn="ctr"/>
            <a:r>
              <a:rPr lang="ru-RU" dirty="0"/>
              <a:t>слабые корреляции между геномами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747256578"/>
      </p:ext>
    </p:extLst>
  </p:cSld>
  <p:clrMapOvr>
    <a:masterClrMapping/>
  </p:clrMapOvr>
  <p:transition spd="slow" advTm="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1D6CCF-5BD5-E74B-8967-6856B9F047DD}"/>
              </a:ext>
            </a:extLst>
          </p:cNvPr>
          <p:cNvSpPr txBox="1"/>
          <p:nvPr/>
        </p:nvSpPr>
        <p:spPr>
          <a:xfrm>
            <a:off x="10341430" y="433968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sz="13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77C04-090D-914F-9FF3-5350AFF41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16" y="3059667"/>
            <a:ext cx="7660352" cy="2210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C75EF-AD55-F747-B80A-7C02954251B3}"/>
              </a:ext>
            </a:extLst>
          </p:cNvPr>
          <p:cNvSpPr txBox="1"/>
          <p:nvPr/>
        </p:nvSpPr>
        <p:spPr>
          <a:xfrm>
            <a:off x="580768" y="302596"/>
            <a:ext cx="10578513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9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Weak dependence on crossover number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4176E4-26CA-204A-9528-8D74690D244F}"/>
              </a:ext>
            </a:extLst>
          </p:cNvPr>
          <p:cNvSpPr txBox="1"/>
          <p:nvPr/>
        </p:nvSpPr>
        <p:spPr>
          <a:xfrm>
            <a:off x="296562" y="410927"/>
            <a:ext cx="114547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9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слабая чувствительность к числу </a:t>
            </a:r>
            <a:r>
              <a:rPr lang="ru-RU" sz="4900" cap="all" dirty="0" err="1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кроссоверов</a:t>
            </a:r>
            <a:endParaRPr lang="en-FR" sz="4900" cap="all" dirty="0"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7830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1D6CCF-5BD5-E74B-8967-6856B9F047DD}"/>
              </a:ext>
            </a:extLst>
          </p:cNvPr>
          <p:cNvSpPr txBox="1"/>
          <p:nvPr/>
        </p:nvSpPr>
        <p:spPr>
          <a:xfrm>
            <a:off x="5388829" y="3858018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sz="1013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3007E55-10DB-2446-9752-9C9A182AA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2020181"/>
            <a:ext cx="4572000" cy="46837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6C7588-36F4-8F46-9BCE-D9BF0578AB10}"/>
              </a:ext>
            </a:extLst>
          </p:cNvPr>
          <p:cNvSpPr txBox="1"/>
          <p:nvPr/>
        </p:nvSpPr>
        <p:spPr>
          <a:xfrm>
            <a:off x="1326186" y="1430940"/>
            <a:ext cx="5524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FR" sz="2400">
                <a:latin typeface="+mj-lt"/>
                <a:ea typeface="+mj-ea"/>
                <a:cs typeface="+mj-cs"/>
              </a:rPr>
              <a:t>t</a:t>
            </a:r>
            <a:r>
              <a:rPr lang="en-FR" sz="2400" baseline="-25000">
                <a:latin typeface="+mj-lt"/>
                <a:ea typeface="+mj-ea"/>
                <a:cs typeface="+mj-cs"/>
              </a:rPr>
              <a:t>50</a:t>
            </a:r>
            <a:r>
              <a:rPr lang="en-FR" sz="2400">
                <a:latin typeface="+mj-lt"/>
                <a:ea typeface="+mj-ea"/>
                <a:cs typeface="+mj-cs"/>
              </a:rPr>
              <a:t> </a:t>
            </a:r>
            <a:r>
              <a:rPr lang="ru-RU" sz="2400" dirty="0">
                <a:latin typeface="+mj-lt"/>
                <a:ea typeface="+mj-ea"/>
                <a:cs typeface="+mj-cs"/>
              </a:rPr>
              <a:t>быстрейшего локуса /</a:t>
            </a:r>
            <a:r>
              <a:rPr lang="en-RU" sz="2400" dirty="0"/>
              <a:t>t</a:t>
            </a:r>
            <a:r>
              <a:rPr lang="en-RU" sz="2400" baseline="-25000" dirty="0"/>
              <a:t>1loc</a:t>
            </a:r>
            <a:r>
              <a:rPr lang="ru-RU" sz="2400" dirty="0">
                <a:latin typeface="+mj-lt"/>
                <a:ea typeface="+mj-ea"/>
                <a:cs typeface="+mj-cs"/>
              </a:rPr>
              <a:t> </a:t>
            </a:r>
            <a:endParaRPr lang="en-FR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A602F-8D55-E14C-A576-F536C31FB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233" y="1994782"/>
            <a:ext cx="4329509" cy="36948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72C042-5FD5-504A-A815-5EEAE6A4437A}"/>
              </a:ext>
            </a:extLst>
          </p:cNvPr>
          <p:cNvSpPr txBox="1"/>
          <p:nvPr/>
        </p:nvSpPr>
        <p:spPr>
          <a:xfrm>
            <a:off x="1326186" y="85819"/>
            <a:ext cx="9012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cap="all" dirty="0" err="1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Гиперускорение</a:t>
            </a:r>
            <a:r>
              <a:rPr lang="ru-RU" sz="3600" cap="all" dirty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некоторых локусов</a:t>
            </a:r>
          </a:p>
          <a:p>
            <a:r>
              <a:rPr lang="ru-RU" sz="3600" cap="all" dirty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из-за эффекта генетического фона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75A2C2-78F0-B645-BA49-1AE6A0AE47FE}"/>
              </a:ext>
            </a:extLst>
          </p:cNvPr>
          <p:cNvCxnSpPr>
            <a:cxnSpLocks/>
          </p:cNvCxnSpPr>
          <p:nvPr/>
        </p:nvCxnSpPr>
        <p:spPr>
          <a:xfrm flipV="1">
            <a:off x="8055810" y="3936477"/>
            <a:ext cx="0" cy="1592362"/>
          </a:xfrm>
          <a:prstGeom prst="straightConnector1">
            <a:avLst/>
          </a:prstGeom>
          <a:ln w="15875">
            <a:solidFill>
              <a:srgbClr val="00B050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0C9D61-2276-CF44-9E2C-08101D5A6815}"/>
              </a:ext>
            </a:extLst>
          </p:cNvPr>
          <p:cNvCxnSpPr>
            <a:cxnSpLocks/>
          </p:cNvCxnSpPr>
          <p:nvPr/>
        </p:nvCxnSpPr>
        <p:spPr>
          <a:xfrm flipH="1">
            <a:off x="7685904" y="3936477"/>
            <a:ext cx="369906" cy="0"/>
          </a:xfrm>
          <a:prstGeom prst="straightConnector1">
            <a:avLst/>
          </a:prstGeom>
          <a:ln w="15875">
            <a:solidFill>
              <a:srgbClr val="00B050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274BF41-CDC9-904E-90E3-5B6E9FCFFA90}"/>
              </a:ext>
            </a:extLst>
          </p:cNvPr>
          <p:cNvSpPr txBox="1"/>
          <p:nvPr/>
        </p:nvSpPr>
        <p:spPr>
          <a:xfrm>
            <a:off x="6428552" y="5544620"/>
            <a:ext cx="189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t</a:t>
            </a:r>
            <a:r>
              <a:rPr lang="en-RU" baseline="-25000" dirty="0"/>
              <a:t>50</a:t>
            </a:r>
            <a:r>
              <a:rPr lang="en-RU" dirty="0"/>
              <a:t> </a:t>
            </a:r>
            <a:r>
              <a:rPr lang="ru-RU" dirty="0"/>
              <a:t>быстрейшего</a:t>
            </a:r>
            <a:endParaRPr lang="en-RU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1DC4D1-858F-AA46-B9C3-A0219EA01797}"/>
              </a:ext>
            </a:extLst>
          </p:cNvPr>
          <p:cNvCxnSpPr>
            <a:cxnSpLocks/>
          </p:cNvCxnSpPr>
          <p:nvPr/>
        </p:nvCxnSpPr>
        <p:spPr>
          <a:xfrm flipV="1">
            <a:off x="8591270" y="3936477"/>
            <a:ext cx="0" cy="1644525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262725D-475F-DB4E-9A74-2D58CDB113A7}"/>
              </a:ext>
            </a:extLst>
          </p:cNvPr>
          <p:cNvSpPr txBox="1"/>
          <p:nvPr/>
        </p:nvSpPr>
        <p:spPr>
          <a:xfrm>
            <a:off x="8322276" y="5492456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t</a:t>
            </a:r>
            <a:r>
              <a:rPr lang="en-RU" baseline="-25000" dirty="0"/>
              <a:t>1loc</a:t>
            </a:r>
          </a:p>
        </p:txBody>
      </p:sp>
    </p:spTree>
    <p:extLst>
      <p:ext uri="{BB962C8B-B14F-4D97-AF65-F5344CB8AC3E}">
        <p14:creationId xmlns:p14="http://schemas.microsoft.com/office/powerpoint/2010/main" val="263954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C80E40-EEE0-874D-A7A0-7D83CE2F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82" y="484535"/>
            <a:ext cx="8455092" cy="1790462"/>
          </a:xfrm>
        </p:spPr>
        <p:txBody>
          <a:bodyPr>
            <a:noAutofit/>
          </a:bodyPr>
          <a:lstStyle/>
          <a:p>
            <a:r>
              <a:rPr lang="ru-RU" sz="4900" dirty="0"/>
              <a:t>Бегущая волна</a:t>
            </a:r>
            <a:br>
              <a:rPr lang="en-US" sz="4900" dirty="0"/>
            </a:br>
            <a:endParaRPr lang="en-FR" sz="49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115F1C-8E91-4D4B-BC2F-8E3E7F3A7DAF}"/>
              </a:ext>
            </a:extLst>
          </p:cNvPr>
          <p:cNvCxnSpPr/>
          <p:nvPr/>
        </p:nvCxnSpPr>
        <p:spPr>
          <a:xfrm>
            <a:off x="7255279" y="503645"/>
            <a:ext cx="841581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5B50007-541F-F146-A6B2-8523170AD6D1}"/>
              </a:ext>
            </a:extLst>
          </p:cNvPr>
          <p:cNvSpPr/>
          <p:nvPr/>
        </p:nvSpPr>
        <p:spPr>
          <a:xfrm>
            <a:off x="6734545" y="1777911"/>
            <a:ext cx="112502" cy="235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887136-56B8-9D4F-B55B-26AF4BBAF5BA}"/>
              </a:ext>
            </a:extLst>
          </p:cNvPr>
          <p:cNvSpPr/>
          <p:nvPr/>
        </p:nvSpPr>
        <p:spPr>
          <a:xfrm>
            <a:off x="7927759" y="2372143"/>
            <a:ext cx="338203" cy="157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228E2C-BC01-3246-9CB5-ABFEAE4B6231}"/>
              </a:ext>
            </a:extLst>
          </p:cNvPr>
          <p:cNvSpPr/>
          <p:nvPr/>
        </p:nvSpPr>
        <p:spPr>
          <a:xfrm>
            <a:off x="7965336" y="2924473"/>
            <a:ext cx="338203" cy="157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487E72-2783-364D-AB35-A59AB0C15957}"/>
              </a:ext>
            </a:extLst>
          </p:cNvPr>
          <p:cNvSpPr/>
          <p:nvPr/>
        </p:nvSpPr>
        <p:spPr>
          <a:xfrm>
            <a:off x="8002914" y="3476803"/>
            <a:ext cx="338203" cy="157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7ADF7F-D30D-D641-8021-9561096750DF}"/>
              </a:ext>
            </a:extLst>
          </p:cNvPr>
          <p:cNvSpPr/>
          <p:nvPr/>
        </p:nvSpPr>
        <p:spPr>
          <a:xfrm>
            <a:off x="7915133" y="4029133"/>
            <a:ext cx="338203" cy="157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00DFB3-55C2-0C4A-A4D0-8155D3B8CFE6}"/>
              </a:ext>
            </a:extLst>
          </p:cNvPr>
          <p:cNvSpPr/>
          <p:nvPr/>
        </p:nvSpPr>
        <p:spPr>
          <a:xfrm>
            <a:off x="7893720" y="4581463"/>
            <a:ext cx="338203" cy="157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D9329F-56C3-C241-9B07-84828D7F8650}"/>
              </a:ext>
            </a:extLst>
          </p:cNvPr>
          <p:cNvSpPr/>
          <p:nvPr/>
        </p:nvSpPr>
        <p:spPr>
          <a:xfrm>
            <a:off x="7872306" y="5163289"/>
            <a:ext cx="338203" cy="157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434E34-7D8A-FC4B-B295-6F119A42A5BE}"/>
              </a:ext>
            </a:extLst>
          </p:cNvPr>
          <p:cNvSpPr/>
          <p:nvPr/>
        </p:nvSpPr>
        <p:spPr>
          <a:xfrm>
            <a:off x="5809568" y="5163289"/>
            <a:ext cx="338203" cy="157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CF0379-81B5-3946-A4E2-465878200B0C}"/>
              </a:ext>
            </a:extLst>
          </p:cNvPr>
          <p:cNvSpPr/>
          <p:nvPr/>
        </p:nvSpPr>
        <p:spPr>
          <a:xfrm>
            <a:off x="5809567" y="4581463"/>
            <a:ext cx="338203" cy="157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108EEB-3FB1-ED4D-AACC-876AFF6E0B79}"/>
              </a:ext>
            </a:extLst>
          </p:cNvPr>
          <p:cNvSpPr/>
          <p:nvPr/>
        </p:nvSpPr>
        <p:spPr>
          <a:xfrm>
            <a:off x="5809566" y="4021759"/>
            <a:ext cx="338203" cy="157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8976AFD-B8CE-8E4A-B0A8-8D6A7A6E9DD6}"/>
              </a:ext>
            </a:extLst>
          </p:cNvPr>
          <p:cNvSpPr/>
          <p:nvPr/>
        </p:nvSpPr>
        <p:spPr>
          <a:xfrm>
            <a:off x="5809566" y="3462055"/>
            <a:ext cx="338203" cy="157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362983-AE98-3B4A-8334-06DCE3939D4F}"/>
              </a:ext>
            </a:extLst>
          </p:cNvPr>
          <p:cNvSpPr/>
          <p:nvPr/>
        </p:nvSpPr>
        <p:spPr>
          <a:xfrm>
            <a:off x="6742003" y="780216"/>
            <a:ext cx="471953" cy="157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C8DC2-FF20-5140-BC2F-58ABFC83A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82" y="2318585"/>
            <a:ext cx="95885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08516"/>
      </p:ext>
    </p:extLst>
  </p:cSld>
  <p:clrMapOvr>
    <a:masterClrMapping/>
  </p:clrMapOvr>
  <p:transition spd="slow" advTm="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30CD-C169-6849-B5C5-9240E9D7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649" y="812800"/>
            <a:ext cx="9507151" cy="4014694"/>
          </a:xfrm>
        </p:spPr>
        <p:txBody>
          <a:bodyPr>
            <a:normAutofit/>
          </a:bodyPr>
          <a:lstStyle/>
          <a:p>
            <a:r>
              <a:rPr lang="ru-RU" dirty="0" err="1"/>
              <a:t>мультилокусная</a:t>
            </a:r>
            <a:r>
              <a:rPr lang="ru-RU" dirty="0"/>
              <a:t> адаптация с </a:t>
            </a:r>
            <a:r>
              <a:rPr lang="ru-RU" dirty="0" err="1"/>
              <a:t>рекомбинациеЙ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32959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B3F5CA22-B249-A34B-91E0-91FDEE24C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521" y="400844"/>
            <a:ext cx="3456832" cy="63092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C80E40-EEE0-874D-A7A0-7D83CE2F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593" y="3169509"/>
            <a:ext cx="5069493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вариация динамики адаптации меж локусов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ru-RU" dirty="0"/>
              <a:t>Гистограмма частоты аллелей</a:t>
            </a:r>
            <a:br>
              <a:rPr lang="ru-RU" dirty="0">
                <a:solidFill>
                  <a:srgbClr val="C00000"/>
                </a:solidFill>
              </a:rPr>
            </a:br>
            <a:endParaRPr lang="en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8976AFD-B8CE-8E4A-B0A8-8D6A7A6E9DD6}"/>
              </a:ext>
            </a:extLst>
          </p:cNvPr>
          <p:cNvSpPr/>
          <p:nvPr/>
        </p:nvSpPr>
        <p:spPr>
          <a:xfrm>
            <a:off x="7842596" y="439163"/>
            <a:ext cx="338203" cy="157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</p:spTree>
    <p:extLst>
      <p:ext uri="{BB962C8B-B14F-4D97-AF65-F5344CB8AC3E}">
        <p14:creationId xmlns:p14="http://schemas.microsoft.com/office/powerpoint/2010/main" val="1435754521"/>
      </p:ext>
    </p:extLst>
  </p:cSld>
  <p:clrMapOvr>
    <a:masterClrMapping/>
  </p:clrMapOvr>
  <p:transition spd="slow" advTm="0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8BD7F7-038B-B848-9777-1ABDB58E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289" y="1598227"/>
            <a:ext cx="5427750" cy="525977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34DFEE-55EA-C542-BC46-9B8C80083F85}"/>
              </a:ext>
            </a:extLst>
          </p:cNvPr>
          <p:cNvGrpSpPr/>
          <p:nvPr/>
        </p:nvGrpSpPr>
        <p:grpSpPr>
          <a:xfrm>
            <a:off x="3171392" y="2930126"/>
            <a:ext cx="1408466" cy="1162232"/>
            <a:chOff x="5852808" y="2722368"/>
            <a:chExt cx="1408466" cy="116223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1AEAB17-4B30-3243-843D-FFA0FA5B5731}"/>
                </a:ext>
              </a:extLst>
            </p:cNvPr>
            <p:cNvCxnSpPr>
              <a:cxnSpLocks/>
            </p:cNvCxnSpPr>
            <p:nvPr/>
          </p:nvCxnSpPr>
          <p:spPr>
            <a:xfrm>
              <a:off x="5852808" y="2865235"/>
              <a:ext cx="732773" cy="0"/>
            </a:xfrm>
            <a:prstGeom prst="line">
              <a:avLst/>
            </a:prstGeom>
            <a:ln w="19050">
              <a:solidFill>
                <a:srgbClr val="73FB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174BEAA-0F11-7841-AC06-1A8A94A5DFA7}"/>
                </a:ext>
              </a:extLst>
            </p:cNvPr>
            <p:cNvCxnSpPr>
              <a:cxnSpLocks/>
            </p:cNvCxnSpPr>
            <p:nvPr/>
          </p:nvCxnSpPr>
          <p:spPr>
            <a:xfrm>
              <a:off x="5852808" y="3082875"/>
              <a:ext cx="732773" cy="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B3B7A12-1087-914E-A02C-B6F3D52F5442}"/>
                </a:ext>
              </a:extLst>
            </p:cNvPr>
            <p:cNvCxnSpPr>
              <a:cxnSpLocks/>
            </p:cNvCxnSpPr>
            <p:nvPr/>
          </p:nvCxnSpPr>
          <p:spPr>
            <a:xfrm>
              <a:off x="5852808" y="3300515"/>
              <a:ext cx="732773" cy="0"/>
            </a:xfrm>
            <a:prstGeom prst="line">
              <a:avLst/>
            </a:prstGeom>
            <a:ln w="19050">
              <a:solidFill>
                <a:srgbClr val="FF42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7D71339-B846-B34C-AD61-AB122E44F2D7}"/>
                </a:ext>
              </a:extLst>
            </p:cNvPr>
            <p:cNvCxnSpPr>
              <a:cxnSpLocks/>
            </p:cNvCxnSpPr>
            <p:nvPr/>
          </p:nvCxnSpPr>
          <p:spPr>
            <a:xfrm>
              <a:off x="5852808" y="3518156"/>
              <a:ext cx="73277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D5809A4-9CAB-9949-87F2-D96FC85903A0}"/>
                </a:ext>
              </a:extLst>
            </p:cNvPr>
            <p:cNvCxnSpPr>
              <a:cxnSpLocks/>
            </p:cNvCxnSpPr>
            <p:nvPr/>
          </p:nvCxnSpPr>
          <p:spPr>
            <a:xfrm>
              <a:off x="5852808" y="3735796"/>
              <a:ext cx="73277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DF2FFD-AB2D-B048-808C-C35DAC4875C4}"/>
                </a:ext>
              </a:extLst>
            </p:cNvPr>
            <p:cNvSpPr txBox="1"/>
            <p:nvPr/>
          </p:nvSpPr>
          <p:spPr>
            <a:xfrm>
              <a:off x="6590899" y="2722368"/>
              <a:ext cx="58221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350" dirty="0">
                  <a:solidFill>
                    <a:srgbClr val="00B050"/>
                  </a:solidFill>
                </a:rPr>
                <a:t>t = 30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BC1F7A-29F3-0E4A-AC1D-7D79DE317DFA}"/>
                </a:ext>
              </a:extLst>
            </p:cNvPr>
            <p:cNvSpPr txBox="1"/>
            <p:nvPr/>
          </p:nvSpPr>
          <p:spPr>
            <a:xfrm>
              <a:off x="6590899" y="2937348"/>
              <a:ext cx="58221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350" dirty="0">
                  <a:solidFill>
                    <a:schemeClr val="accent1"/>
                  </a:solidFill>
                </a:rPr>
                <a:t>t = 60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DD0B84-29A8-A742-93F3-ABFE72EE5F3F}"/>
                </a:ext>
              </a:extLst>
            </p:cNvPr>
            <p:cNvSpPr txBox="1"/>
            <p:nvPr/>
          </p:nvSpPr>
          <p:spPr>
            <a:xfrm>
              <a:off x="6590899" y="3153443"/>
              <a:ext cx="58221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350" dirty="0">
                  <a:solidFill>
                    <a:srgbClr val="FF42E5"/>
                  </a:solidFill>
                </a:rPr>
                <a:t>t = 90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A8F87C-F3BA-2E41-B30B-74EA9A646CA4}"/>
                </a:ext>
              </a:extLst>
            </p:cNvPr>
            <p:cNvSpPr txBox="1"/>
            <p:nvPr/>
          </p:nvSpPr>
          <p:spPr>
            <a:xfrm>
              <a:off x="6590898" y="3370654"/>
              <a:ext cx="67037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350" dirty="0"/>
                <a:t>t = 120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5D0CD1-0544-924B-B41D-683BAD5FD4FA}"/>
                </a:ext>
              </a:extLst>
            </p:cNvPr>
            <p:cNvSpPr txBox="1"/>
            <p:nvPr/>
          </p:nvSpPr>
          <p:spPr>
            <a:xfrm>
              <a:off x="6590898" y="3584518"/>
              <a:ext cx="67037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350" dirty="0">
                  <a:solidFill>
                    <a:srgbClr val="FF0000"/>
                  </a:solidFill>
                </a:rPr>
                <a:t>t = 150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F55CBB6-30A9-9241-9D78-FD2D698E0843}"/>
              </a:ext>
            </a:extLst>
          </p:cNvPr>
          <p:cNvSpPr txBox="1"/>
          <p:nvPr/>
        </p:nvSpPr>
        <p:spPr>
          <a:xfrm>
            <a:off x="307995" y="81987"/>
            <a:ext cx="11294077" cy="144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49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Далеко расположенные локусы </a:t>
            </a:r>
            <a:r>
              <a:rPr lang="ru-RU" sz="4900" cap="all" dirty="0" err="1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сегрегируются</a:t>
            </a:r>
            <a:r>
              <a:rPr lang="ru-RU" sz="4900" cap="all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независимо</a:t>
            </a:r>
            <a:endParaRPr lang="en-FR" sz="4900" cap="all" dirty="0"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969650-F4B7-8F4A-A663-1B45D4D9F253}"/>
              </a:ext>
            </a:extLst>
          </p:cNvPr>
          <p:cNvSpPr/>
          <p:nvPr/>
        </p:nvSpPr>
        <p:spPr>
          <a:xfrm>
            <a:off x="5719058" y="1821110"/>
            <a:ext cx="471953" cy="157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165C26-E1A4-D54D-BB4A-4046D9161300}"/>
              </a:ext>
            </a:extLst>
          </p:cNvPr>
          <p:cNvSpPr txBox="1"/>
          <p:nvPr/>
        </p:nvSpPr>
        <p:spPr>
          <a:xfrm>
            <a:off x="7548404" y="4246798"/>
            <a:ext cx="3704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Закон Моргана работает!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3065397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4969650-F4B7-8F4A-A663-1B45D4D9F253}"/>
              </a:ext>
            </a:extLst>
          </p:cNvPr>
          <p:cNvSpPr/>
          <p:nvPr/>
        </p:nvSpPr>
        <p:spPr>
          <a:xfrm>
            <a:off x="5719058" y="1821110"/>
            <a:ext cx="471953" cy="157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C6D0BD-5F52-F74B-A943-7F3DB3599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62" y="1696711"/>
            <a:ext cx="3478843" cy="47987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650155-724D-8842-B783-16449D1FE962}"/>
              </a:ext>
            </a:extLst>
          </p:cNvPr>
          <p:cNvSpPr txBox="1"/>
          <p:nvPr/>
        </p:nvSpPr>
        <p:spPr>
          <a:xfrm>
            <a:off x="1747550" y="1120684"/>
            <a:ext cx="2296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Данная модель</a:t>
            </a:r>
            <a:endParaRPr lang="en-FR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19D0A4-6230-DC4C-8FC9-3AF7109BAC36}"/>
              </a:ext>
            </a:extLst>
          </p:cNvPr>
          <p:cNvSpPr txBox="1"/>
          <p:nvPr/>
        </p:nvSpPr>
        <p:spPr>
          <a:xfrm>
            <a:off x="8018746" y="1120684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SARS-</a:t>
            </a:r>
            <a:r>
              <a:rPr lang="en-US" sz="2400" dirty="0" err="1"/>
              <a:t>CoV</a:t>
            </a:r>
            <a:r>
              <a:rPr lang="en-US" sz="2400" dirty="0"/>
              <a:t>–2</a:t>
            </a:r>
            <a:endParaRPr lang="en-FR" sz="2400" dirty="0"/>
          </a:p>
        </p:txBody>
      </p:sp>
      <p:pic>
        <p:nvPicPr>
          <p:cNvPr id="20" name="Content Placeholder 5">
            <a:extLst>
              <a:ext uri="{FF2B5EF4-FFF2-40B4-BE49-F238E27FC236}">
                <a16:creationId xmlns:a16="http://schemas.microsoft.com/office/drawing/2014/main" id="{992CF97B-1234-234C-9BDF-174F01724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041" y="1959128"/>
            <a:ext cx="6883400" cy="3833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A385D4-DB2A-0F49-87F0-47097C973043}"/>
              </a:ext>
            </a:extLst>
          </p:cNvPr>
          <p:cNvSpPr txBox="1"/>
          <p:nvPr/>
        </p:nvSpPr>
        <p:spPr>
          <a:xfrm>
            <a:off x="1163844" y="236764"/>
            <a:ext cx="10792597" cy="77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49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Филогения</a:t>
            </a:r>
            <a:endParaRPr lang="en-FR" sz="4900" cap="all" dirty="0"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B8B5BC-0D1F-F44C-8E50-A09D13A4C7D3}"/>
              </a:ext>
            </a:extLst>
          </p:cNvPr>
          <p:cNvSpPr txBox="1"/>
          <p:nvPr/>
        </p:nvSpPr>
        <p:spPr>
          <a:xfrm>
            <a:off x="8018746" y="5930958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F9267-9AE7-FD41-9C64-DA927A5F2A7F}"/>
              </a:ext>
            </a:extLst>
          </p:cNvPr>
          <p:cNvSpPr txBox="1"/>
          <p:nvPr/>
        </p:nvSpPr>
        <p:spPr>
          <a:xfrm rot="16200000">
            <a:off x="4678550" y="3636439"/>
            <a:ext cx="1711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Allele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B93414-CD88-FB45-AC8C-47871B560D81}"/>
              </a:ext>
            </a:extLst>
          </p:cNvPr>
          <p:cNvSpPr txBox="1"/>
          <p:nvPr/>
        </p:nvSpPr>
        <p:spPr>
          <a:xfrm>
            <a:off x="5955034" y="1205290"/>
            <a:ext cx="167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Наблюдение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32139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4757-27CD-0646-83AB-A95DEBEE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199" y="285008"/>
            <a:ext cx="6508377" cy="1143000"/>
          </a:xfrm>
        </p:spPr>
        <p:txBody>
          <a:bodyPr/>
          <a:lstStyle/>
          <a:p>
            <a:r>
              <a:rPr lang="ru-RU" sz="4900" dirty="0"/>
              <a:t>Выводы</a:t>
            </a:r>
            <a:r>
              <a:rPr lang="en-US" sz="4900" dirty="0"/>
              <a:t> II</a:t>
            </a:r>
            <a:endParaRPr lang="en-FR" sz="4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B98AE9E-C849-8D4E-AB6F-368028C5D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551575"/>
                <a:ext cx="10058400" cy="474419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Для </a:t>
                </a:r>
                <a:r>
                  <a:rPr lang="ru-RU" dirty="0" err="1"/>
                  <a:t>коротк</a:t>
                </a:r>
                <a:r>
                  <a:rPr lang="en-US" dirty="0"/>
                  <a:t>o</a:t>
                </a:r>
                <a:r>
                  <a:rPr lang="ru-RU" dirty="0"/>
                  <a:t>-временной адаптации с рекомбинацией начиная с уже существующих выгодных аллелей мутацией можно пренебречь</a:t>
                </a:r>
              </a:p>
              <a:p>
                <a:r>
                  <a:rPr lang="ru-RU" dirty="0"/>
                  <a:t>В геноме умеренной длины,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&lt; 4 </m:t>
                    </m:r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𝑁𝑓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генетическое сцепление из-за общих предков эффективно подавляется рекомбинацией, и дальние локусы эволюционируют независимо</a:t>
                </a:r>
              </a:p>
              <a:p>
                <a:r>
                  <a:rPr lang="ru-RU" dirty="0"/>
                  <a:t>При том </a:t>
                </a:r>
                <a:r>
                  <a:rPr lang="ru-RU"/>
                  <a:t>же условии, </a:t>
                </a:r>
                <a:r>
                  <a:rPr lang="ru-RU" dirty="0"/>
                  <a:t>геномы слабо коррелируют на </a:t>
                </a:r>
                <a:r>
                  <a:rPr lang="ru-RU"/>
                  <a:t>гомологичных локусах. </a:t>
                </a:r>
                <a:r>
                  <a:rPr lang="ru-RU" dirty="0"/>
                  <a:t>Анализ Части </a:t>
                </a:r>
                <a:r>
                  <a:rPr lang="en-US" dirty="0"/>
                  <a:t>I</a:t>
                </a:r>
                <a:r>
                  <a:rPr lang="ru-RU" dirty="0"/>
                  <a:t> применим.</a:t>
                </a:r>
              </a:p>
              <a:p>
                <a:r>
                  <a:rPr lang="ru-RU" dirty="0"/>
                  <a:t>В длинном геноме,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&gt; 4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𝑁𝑓</m:t>
                    </m:r>
                    <m:r>
                      <a:rPr lang="en-US" baseline="-25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 </a:t>
                </a:r>
                <a:r>
                  <a:rPr lang="ru-RU" dirty="0"/>
                  <a:t>существуют сильные эффекты дальнего сцепления, и дальние локусы развиваются взаимозависимо.</a:t>
                </a:r>
              </a:p>
              <a:p>
                <a:r>
                  <a:rPr lang="ru-RU" dirty="0"/>
                  <a:t>Происходит потеря всех полезных аллелей в большинстве локусов из-за </a:t>
                </a:r>
                <a:r>
                  <a:rPr lang="ru-RU" dirty="0" err="1"/>
                  <a:t>клональной</a:t>
                </a:r>
                <a:r>
                  <a:rPr lang="ru-RU" dirty="0"/>
                  <a:t> интерференции.</a:t>
                </a:r>
              </a:p>
              <a:p>
                <a:r>
                  <a:rPr lang="ru-RU" dirty="0"/>
                  <a:t>Адаптация в некоторых локусах происходит быстрее чем в 1 </a:t>
                </a:r>
                <a:r>
                  <a:rPr lang="ru-RU" dirty="0" err="1"/>
                  <a:t>локусной</a:t>
                </a:r>
                <a:r>
                  <a:rPr lang="ru-RU" dirty="0"/>
                  <a:t> модели из-за эффекта генетического фона</a:t>
                </a:r>
              </a:p>
              <a:p>
                <a:r>
                  <a:rPr lang="ru-RU" dirty="0"/>
                  <a:t>Геномы сильно коррелируют на гомологичных локусах и</a:t>
                </a:r>
                <a:r>
                  <a:rPr lang="en-US" dirty="0" err="1"/>
                  <a:t>з</a:t>
                </a:r>
                <a:r>
                  <a:rPr lang="ru-RU" dirty="0"/>
                  <a:t>-за общих предков. Анализ Части </a:t>
                </a:r>
                <a:r>
                  <a:rPr lang="en-US" dirty="0"/>
                  <a:t>I</a:t>
                </a:r>
                <a:r>
                  <a:rPr lang="ru-RU" dirty="0"/>
                  <a:t> не применим.</a:t>
                </a:r>
              </a:p>
              <a:p>
                <a:r>
                  <a:rPr lang="ru-RU" dirty="0"/>
                  <a:t>Могут ли эти эффекты помочь объяснить варианты вызывающие обеспокоенность </a:t>
                </a:r>
                <a:r>
                  <a:rPr lang="en-US" dirty="0"/>
                  <a:t>SARS CoV-2</a:t>
                </a:r>
                <a:r>
                  <a:rPr lang="ru-RU" dirty="0"/>
                  <a:t>, требует проверки.</a:t>
                </a:r>
                <a:endParaRPr lang="en-FR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B98AE9E-C849-8D4E-AB6F-368028C5D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551575"/>
                <a:ext cx="10058400" cy="4744192"/>
              </a:xfrm>
              <a:blipFill>
                <a:blip r:embed="rId2"/>
                <a:stretch>
                  <a:fillRect l="-252" t="-2406" r="-25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669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94EB-94B0-FD4C-B9CA-7B90468E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долгосрочная половая эволюция с мутацией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3E5D6-ADF8-004A-A05C-F2E5813F2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ru-RU" dirty="0" err="1"/>
              <a:t>скейлинга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01183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187533-D21A-254C-B297-7BE2A34C7B00}"/>
                  </a:ext>
                </a:extLst>
              </p:cNvPr>
              <p:cNvSpPr txBox="1"/>
              <p:nvPr/>
            </p:nvSpPr>
            <p:spPr>
              <a:xfrm>
                <a:off x="1085448" y="1687354"/>
                <a:ext cx="5879216" cy="4191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2000" dirty="0"/>
                  <a:t> </a:t>
                </a:r>
                <a:r>
                  <a:rPr lang="ru-RU" sz="2000" i="1" dirty="0"/>
                  <a:t>— </a:t>
                </a:r>
                <a:r>
                  <a:rPr lang="ru-RU" sz="2000" dirty="0"/>
                  <a:t>вероятность рекомбинации на геном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000" dirty="0"/>
                  <a:t> </a:t>
                </a:r>
                <a:r>
                  <a:rPr lang="ru-RU" sz="2000" i="1" dirty="0"/>
                  <a:t>— </a:t>
                </a:r>
                <a:r>
                  <a:rPr lang="ru-RU" sz="2000" dirty="0"/>
                  <a:t>среднее число </a:t>
                </a:r>
                <a:r>
                  <a:rPr lang="ru-RU" sz="2000" dirty="0" err="1"/>
                  <a:t>кроссоверов</a:t>
                </a:r>
                <a:r>
                  <a:rPr lang="ru-RU" sz="2000" dirty="0"/>
                  <a:t> на геном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000" dirty="0"/>
                  <a:t> </a:t>
                </a:r>
                <a:r>
                  <a:rPr lang="ru-RU" sz="2000" i="1" dirty="0"/>
                  <a:t>— </a:t>
                </a:r>
                <a:r>
                  <a:rPr lang="ru-RU" sz="2000" dirty="0"/>
                  <a:t>коэффициент отбора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000" dirty="0"/>
                  <a:t> </a:t>
                </a:r>
                <a:r>
                  <a:rPr lang="ru-RU" sz="2000" i="1" dirty="0"/>
                  <a:t>— </a:t>
                </a:r>
                <a:r>
                  <a:rPr lang="ru-RU" sz="2000" dirty="0"/>
                  <a:t>размер популяции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i="1" dirty="0"/>
                  <a:t>— </a:t>
                </a:r>
                <a:r>
                  <a:rPr lang="ru-RU" sz="2000" dirty="0"/>
                  <a:t>номер локуса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sz="2000" dirty="0"/>
                  <a:t> </a:t>
                </a:r>
                <a:r>
                  <a:rPr lang="ru-RU" sz="2000" i="1" dirty="0"/>
                  <a:t>— </a:t>
                </a:r>
                <a:r>
                  <a:rPr lang="ru-RU" sz="2000" dirty="0"/>
                  <a:t>полезная частота мутаций на геном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2000" dirty="0"/>
                  <a:t>нет вредных мутаций</a:t>
                </a:r>
                <a:br>
                  <a:rPr lang="en-US" sz="2000" dirty="0"/>
                </a:br>
                <a:br>
                  <a:rPr lang="en-US" sz="2000" dirty="0"/>
                </a:br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187533-D21A-254C-B297-7BE2A34C7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448" y="1687354"/>
                <a:ext cx="5879216" cy="4191789"/>
              </a:xfrm>
              <a:prstGeom prst="rect">
                <a:avLst/>
              </a:prstGeom>
              <a:blipFill>
                <a:blip r:embed="rId2"/>
                <a:stretch>
                  <a:fillRect l="-107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A10B3FE-26BA-8B41-A6FF-77CB951F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8" y="688378"/>
            <a:ext cx="6737202" cy="857250"/>
          </a:xfrm>
        </p:spPr>
        <p:txBody>
          <a:bodyPr>
            <a:normAutofit fontScale="90000"/>
          </a:bodyPr>
          <a:lstStyle/>
          <a:p>
            <a:r>
              <a:rPr lang="ru-RU" dirty="0"/>
              <a:t>Параметры модели</a:t>
            </a:r>
            <a:br>
              <a:rPr lang="en-US" dirty="0"/>
            </a:br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A03B2-214A-9543-ABB2-34C6883C4521}"/>
              </a:ext>
            </a:extLst>
          </p:cNvPr>
          <p:cNvSpPr txBox="1"/>
          <p:nvPr/>
        </p:nvSpPr>
        <p:spPr>
          <a:xfrm>
            <a:off x="1117971" y="580542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000" i="1" dirty="0">
                <a:latin typeface="Symbol" pitchFamily="2" charset="2"/>
              </a:rPr>
              <a:t>r</a:t>
            </a:r>
            <a:r>
              <a:rPr lang="en-FR" sz="2000" i="1" dirty="0"/>
              <a:t> = r / </a:t>
            </a:r>
            <a:r>
              <a:rPr lang="en-FR" sz="2000" i="1"/>
              <a:t>M </a:t>
            </a:r>
            <a:r>
              <a:rPr lang="ru-RU" sz="2000" i="1" dirty="0"/>
              <a:t>— </a:t>
            </a:r>
            <a:r>
              <a:rPr lang="ru-RU" sz="2000" dirty="0"/>
              <a:t>вероятность кроссинговера на локус</a:t>
            </a:r>
            <a:endParaRPr lang="en-F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E3F68E-0EC2-1142-BDD6-52E820F1848E}"/>
              </a:ext>
            </a:extLst>
          </p:cNvPr>
          <p:cNvSpPr txBox="1"/>
          <p:nvPr/>
        </p:nvSpPr>
        <p:spPr>
          <a:xfrm>
            <a:off x="1117971" y="5294367"/>
            <a:ext cx="25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Составной </a:t>
            </a:r>
            <a:r>
              <a:rPr lang="ru-RU" dirty="0" err="1"/>
              <a:t>параметер</a:t>
            </a:r>
            <a:r>
              <a:rPr lang="ru-RU" dirty="0"/>
              <a:t>: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50710887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C689C-8171-9B4E-AEF1-329720D6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типичное филогенетическое дерево</a:t>
            </a:r>
            <a:endParaRPr lang="en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EB0C0-F0E4-C54A-9DD0-7C846F9AC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068" y="2586333"/>
            <a:ext cx="4724399" cy="375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8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359A-E63D-E642-B41F-9C60D04F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2981"/>
            <a:ext cx="10058400" cy="1609344"/>
          </a:xfrm>
        </p:spPr>
        <p:txBody>
          <a:bodyPr/>
          <a:lstStyle/>
          <a:p>
            <a:r>
              <a:rPr lang="en-FR" dirty="0"/>
              <a:t>Summary of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9FF61-B469-7145-BA37-339D1F680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20" y="3573386"/>
            <a:ext cx="1990654" cy="360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23F9D-64FD-BE4C-8489-9B4C2DCA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96" y="5308425"/>
            <a:ext cx="4126827" cy="958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FD95E5-6531-8B4B-BD43-B36B8E6B0CA2}"/>
              </a:ext>
            </a:extLst>
          </p:cNvPr>
          <p:cNvSpPr txBox="1"/>
          <p:nvPr/>
        </p:nvSpPr>
        <p:spPr>
          <a:xfrm>
            <a:off x="752072" y="1389216"/>
            <a:ext cx="6250989" cy="168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i="1" dirty="0"/>
              <a:t>A</a:t>
            </a:r>
            <a:r>
              <a:rPr lang="en-FR" sz="2400" dirty="0"/>
              <a:t> = </a:t>
            </a:r>
            <a:r>
              <a:rPr lang="en-FR" sz="2400" i="1" dirty="0"/>
              <a:t>sV</a:t>
            </a:r>
            <a:r>
              <a:rPr lang="en-FR" sz="2400" dirty="0"/>
              <a:t> 	</a:t>
            </a:r>
            <a:r>
              <a:rPr lang="en-FR" sz="2000" dirty="0"/>
              <a:t>Adaptation rate </a:t>
            </a:r>
            <a:endParaRPr lang="en-FR" sz="2400" dirty="0"/>
          </a:p>
          <a:p>
            <a:pPr>
              <a:lnSpc>
                <a:spcPct val="150000"/>
              </a:lnSpc>
            </a:pPr>
            <a:r>
              <a:rPr lang="en-FR" sz="2400" i="1" dirty="0">
                <a:latin typeface="Symbol" pitchFamily="2" charset="2"/>
              </a:rPr>
              <a:t>s </a:t>
            </a:r>
            <a:r>
              <a:rPr lang="en-FR" sz="2400" baseline="30000" dirty="0"/>
              <a:t>2  </a:t>
            </a:r>
            <a:r>
              <a:rPr lang="en-FR" sz="2400" dirty="0"/>
              <a:t>= </a:t>
            </a:r>
            <a:r>
              <a:rPr lang="en-FR" sz="2400" i="1"/>
              <a:t>s</a:t>
            </a:r>
            <a:r>
              <a:rPr lang="en-FR" sz="2400" baseline="30000"/>
              <a:t>2</a:t>
            </a:r>
            <a:r>
              <a:rPr lang="en-FR" sz="2400" i="1"/>
              <a:t>w</a:t>
            </a:r>
            <a:r>
              <a:rPr lang="en-FR" sz="2400" baseline="30000"/>
              <a:t>2</a:t>
            </a:r>
            <a:r>
              <a:rPr lang="en-FR" sz="2400"/>
              <a:t> </a:t>
            </a:r>
            <a:r>
              <a:rPr lang="en-FR" sz="2400" dirty="0"/>
              <a:t>	</a:t>
            </a:r>
            <a:r>
              <a:rPr lang="en-FR" sz="2000" dirty="0"/>
              <a:t>Fitness variance</a:t>
            </a:r>
            <a:endParaRPr lang="en-FR" sz="2400" dirty="0"/>
          </a:p>
          <a:p>
            <a:pPr>
              <a:lnSpc>
                <a:spcPct val="150000"/>
              </a:lnSpc>
            </a:pPr>
            <a:r>
              <a:rPr lang="en-FR" sz="2400" i="1" dirty="0"/>
              <a:t>A</a:t>
            </a:r>
            <a:r>
              <a:rPr lang="en-FR" sz="2400" dirty="0"/>
              <a:t> = </a:t>
            </a:r>
            <a:r>
              <a:rPr lang="en-FR" sz="2400" i="1" dirty="0">
                <a:latin typeface="Symbol" pitchFamily="2" charset="2"/>
              </a:rPr>
              <a:t>s </a:t>
            </a:r>
            <a:r>
              <a:rPr lang="en-FR" sz="2400" baseline="30000" dirty="0"/>
              <a:t>2 </a:t>
            </a:r>
            <a:r>
              <a:rPr lang="en-FR" sz="2400" dirty="0"/>
              <a:t>            </a:t>
            </a:r>
            <a:r>
              <a:rPr lang="en-FR" sz="2000" dirty="0"/>
              <a:t>Fisher Theorem (Lecture 8)</a:t>
            </a:r>
            <a:endParaRPr lang="en-F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14CA9-DC58-2E4A-BB97-889581F980F2}"/>
              </a:ext>
            </a:extLst>
          </p:cNvPr>
          <p:cNvSpPr txBox="1"/>
          <p:nvPr/>
        </p:nvSpPr>
        <p:spPr>
          <a:xfrm>
            <a:off x="4355452" y="3286603"/>
            <a:ext cx="2893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000" dirty="0"/>
              <a:t>Lead of traveling wave </a:t>
            </a:r>
          </a:p>
          <a:p>
            <a:r>
              <a:rPr lang="en-FR" sz="2000" dirty="0"/>
              <a:t>in fitness (Lecture 8)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79F50B-54ED-B342-B075-9CE5450DA34A}"/>
              </a:ext>
            </a:extLst>
          </p:cNvPr>
          <p:cNvSpPr txBox="1"/>
          <p:nvPr/>
        </p:nvSpPr>
        <p:spPr>
          <a:xfrm>
            <a:off x="699211" y="4705358"/>
            <a:ext cx="686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i="1" dirty="0"/>
              <a:t>&lt;T</a:t>
            </a:r>
            <a:r>
              <a:rPr lang="en-FR" sz="2400" baseline="-25000" dirty="0"/>
              <a:t>2</a:t>
            </a:r>
            <a:r>
              <a:rPr lang="en-FR" sz="2400" dirty="0"/>
              <a:t>&gt; = lead/speed = </a:t>
            </a:r>
            <a:r>
              <a:rPr lang="en-FR" sz="2400" i="1" dirty="0"/>
              <a:t>c x</a:t>
            </a:r>
            <a:r>
              <a:rPr lang="en-FR" sz="2400" baseline="-25000" dirty="0"/>
              <a:t>c </a:t>
            </a:r>
            <a:r>
              <a:rPr lang="en-FR" sz="2400" dirty="0"/>
              <a:t>/</a:t>
            </a:r>
            <a:r>
              <a:rPr lang="en-FR" sz="2400" i="1" dirty="0"/>
              <a:t>A = c x</a:t>
            </a:r>
            <a:r>
              <a:rPr lang="en-FR" sz="2400" baseline="-25000" dirty="0"/>
              <a:t>0 </a:t>
            </a:r>
            <a:r>
              <a:rPr lang="en-FR" sz="2400" dirty="0"/>
              <a:t>/ V          c ~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F8385C-402E-6440-B719-110C02244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33122" y="788740"/>
            <a:ext cx="3708400" cy="3505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3436D85-8C85-6840-9393-D63B65904972}"/>
              </a:ext>
            </a:extLst>
          </p:cNvPr>
          <p:cNvSpPr/>
          <p:nvPr/>
        </p:nvSpPr>
        <p:spPr>
          <a:xfrm>
            <a:off x="7334722" y="687140"/>
            <a:ext cx="640878" cy="688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621F7D-03FA-F843-BA0D-74DFDA46741A}"/>
              </a:ext>
            </a:extLst>
          </p:cNvPr>
          <p:cNvCxnSpPr>
            <a:cxnSpLocks/>
          </p:cNvCxnSpPr>
          <p:nvPr/>
        </p:nvCxnSpPr>
        <p:spPr>
          <a:xfrm>
            <a:off x="8079243" y="3541872"/>
            <a:ext cx="676119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714F7E-F9EB-164F-9EB3-349FD8859E83}"/>
              </a:ext>
            </a:extLst>
          </p:cNvPr>
          <p:cNvSpPr txBox="1"/>
          <p:nvPr/>
        </p:nvSpPr>
        <p:spPr>
          <a:xfrm>
            <a:off x="8249789" y="3498612"/>
            <a:ext cx="505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i="1" dirty="0"/>
              <a:t>x</a:t>
            </a:r>
            <a:r>
              <a:rPr lang="en-FR" sz="1800" baseline="-25000" dirty="0"/>
              <a:t>0</a:t>
            </a:r>
            <a:endParaRPr lang="en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FD3B8E-72CD-BE44-9D35-014DFFDD1350}"/>
              </a:ext>
            </a:extLst>
          </p:cNvPr>
          <p:cNvSpPr txBox="1"/>
          <p:nvPr/>
        </p:nvSpPr>
        <p:spPr>
          <a:xfrm>
            <a:off x="752072" y="3534082"/>
            <a:ext cx="7481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FR" sz="2000" i="1" dirty="0"/>
              <a:t>sx</a:t>
            </a:r>
            <a:r>
              <a:rPr lang="en-FR" sz="2000" baseline="-25000" dirty="0"/>
              <a:t>0 </a:t>
            </a:r>
            <a:r>
              <a:rPr lang="en-FR" sz="2000" dirty="0"/>
              <a:t>=</a:t>
            </a:r>
          </a:p>
        </p:txBody>
      </p:sp>
      <p:sp>
        <p:nvSpPr>
          <p:cNvPr id="22" name="Left Arrow 21">
            <a:extLst>
              <a:ext uri="{FF2B5EF4-FFF2-40B4-BE49-F238E27FC236}">
                <a16:creationId xmlns:a16="http://schemas.microsoft.com/office/drawing/2014/main" id="{9274FDDD-806E-5F45-8624-53EBCDCB3533}"/>
              </a:ext>
            </a:extLst>
          </p:cNvPr>
          <p:cNvSpPr/>
          <p:nvPr/>
        </p:nvSpPr>
        <p:spPr>
          <a:xfrm>
            <a:off x="9002661" y="1070161"/>
            <a:ext cx="1140189" cy="3056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EE3FD1-97FE-9848-B74C-AB07A0F703DE}"/>
              </a:ext>
            </a:extLst>
          </p:cNvPr>
          <p:cNvSpPr txBox="1"/>
          <p:nvPr/>
        </p:nvSpPr>
        <p:spPr>
          <a:xfrm>
            <a:off x="9334723" y="749100"/>
            <a:ext cx="44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i="1" dirty="0"/>
              <a:t>V</a:t>
            </a:r>
            <a:endParaRPr lang="en-FR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784312-1529-E148-BE83-FFB630AD84E5}"/>
              </a:ext>
            </a:extLst>
          </p:cNvPr>
          <p:cNvCxnSpPr>
            <a:cxnSpLocks/>
          </p:cNvCxnSpPr>
          <p:nvPr/>
        </p:nvCxnSpPr>
        <p:spPr>
          <a:xfrm>
            <a:off x="1651077" y="3932895"/>
            <a:ext cx="1988267" cy="8681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CDE088-7CB7-D749-872B-4372D6D2F0B7}"/>
              </a:ext>
            </a:extLst>
          </p:cNvPr>
          <p:cNvCxnSpPr>
            <a:cxnSpLocks/>
          </p:cNvCxnSpPr>
          <p:nvPr/>
        </p:nvCxnSpPr>
        <p:spPr>
          <a:xfrm>
            <a:off x="1648690" y="3000310"/>
            <a:ext cx="2554336" cy="17014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8D4CBB2-4E1A-E043-A841-CD84E49A3630}"/>
              </a:ext>
            </a:extLst>
          </p:cNvPr>
          <p:cNvSpPr txBox="1"/>
          <p:nvPr/>
        </p:nvSpPr>
        <p:spPr>
          <a:xfrm>
            <a:off x="742166" y="4247023"/>
            <a:ext cx="510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Average time to most recent common ancestor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636EDA-17F5-0347-8C33-D6082A4CE438}"/>
              </a:ext>
            </a:extLst>
          </p:cNvPr>
          <p:cNvCxnSpPr>
            <a:cxnSpLocks/>
          </p:cNvCxnSpPr>
          <p:nvPr/>
        </p:nvCxnSpPr>
        <p:spPr>
          <a:xfrm>
            <a:off x="2441475" y="5266307"/>
            <a:ext cx="0" cy="31491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11344CFB-387F-9549-B25A-D24EE16EE6B0}"/>
              </a:ext>
            </a:extLst>
          </p:cNvPr>
          <p:cNvSpPr txBox="1">
            <a:spLocks/>
          </p:cNvSpPr>
          <p:nvPr/>
        </p:nvSpPr>
        <p:spPr>
          <a:xfrm>
            <a:off x="26010" y="-134231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время до самого последнего</a:t>
            </a:r>
            <a:br>
              <a:rPr lang="ru-RU"/>
            </a:br>
            <a:r>
              <a:rPr lang="ru-RU"/>
              <a:t>общего предка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6597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  <p:bldP spid="21" grpId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75F3-4E19-E640-91AD-98E8DA55D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R" dirty="0"/>
              <a:t>Hypothesis of independently evolving asex genome blocks</a:t>
            </a:r>
            <a:br>
              <a:rPr lang="en-FR" dirty="0"/>
            </a:br>
            <a:r>
              <a:rPr lang="en-FR" sz="3600" dirty="0"/>
              <a:t>neher et al 2013</a:t>
            </a:r>
            <a:endParaRPr lang="en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B168AA-2C14-7349-A42D-751C22E28B17}"/>
              </a:ext>
            </a:extLst>
          </p:cNvPr>
          <p:cNvSpPr/>
          <p:nvPr/>
        </p:nvSpPr>
        <p:spPr>
          <a:xfrm>
            <a:off x="3403599" y="3907597"/>
            <a:ext cx="1727200" cy="64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0AE8F-7006-1E45-B585-DE78AE84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372868"/>
            <a:ext cx="7772400" cy="4000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DB1CB1-6ED3-CA4E-A9F8-025E112C5AB3}"/>
              </a:ext>
            </a:extLst>
          </p:cNvPr>
          <p:cNvSpPr/>
          <p:nvPr/>
        </p:nvSpPr>
        <p:spPr>
          <a:xfrm>
            <a:off x="1498600" y="2351932"/>
            <a:ext cx="1727200" cy="64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D8D70D-637A-5C4B-AEBE-D39F2F0D7ECD}"/>
              </a:ext>
            </a:extLst>
          </p:cNvPr>
          <p:cNvSpPr txBox="1">
            <a:spLocks/>
          </p:cNvSpPr>
          <p:nvPr/>
        </p:nvSpPr>
        <p:spPr>
          <a:xfrm>
            <a:off x="47872" y="427360"/>
            <a:ext cx="11280648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геном состоит из независимых блоков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354015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75F3-4E19-E640-91AD-98E8DA55D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81" y="150900"/>
            <a:ext cx="10058400" cy="1609344"/>
          </a:xfrm>
        </p:spPr>
        <p:txBody>
          <a:bodyPr>
            <a:normAutofit/>
          </a:bodyPr>
          <a:lstStyle/>
          <a:p>
            <a:r>
              <a:rPr lang="en-FR" dirty="0"/>
              <a:t>Scaling argument</a:t>
            </a:r>
            <a:br>
              <a:rPr lang="en-FR" dirty="0"/>
            </a:br>
            <a:r>
              <a:rPr lang="en-FR" sz="3200" dirty="0"/>
              <a:t>neher et al 2013</a:t>
            </a:r>
            <a:endParaRPr lang="en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DB1CB1-6ED3-CA4E-A9F8-025E112C5AB3}"/>
              </a:ext>
            </a:extLst>
          </p:cNvPr>
          <p:cNvSpPr/>
          <p:nvPr/>
        </p:nvSpPr>
        <p:spPr>
          <a:xfrm>
            <a:off x="1498600" y="2351932"/>
            <a:ext cx="1727200" cy="64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B52A0-18CA-8D46-BD96-9EA2120E3AF5}"/>
              </a:ext>
            </a:extLst>
          </p:cNvPr>
          <p:cNvSpPr txBox="1"/>
          <p:nvPr/>
        </p:nvSpPr>
        <p:spPr>
          <a:xfrm>
            <a:off x="2507169" y="122429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000" i="1" dirty="0">
                <a:latin typeface="Symbol" pitchFamily="2" charset="2"/>
              </a:rPr>
              <a:t>r</a:t>
            </a:r>
            <a:r>
              <a:rPr lang="en-FR" sz="2000" i="1" dirty="0"/>
              <a:t> = r / </a:t>
            </a:r>
            <a:r>
              <a:rPr lang="en-FR" sz="2000" i="1"/>
              <a:t>M </a:t>
            </a:r>
            <a:r>
              <a:rPr lang="ru-RU" sz="2000" i="1" dirty="0"/>
              <a:t>—</a:t>
            </a:r>
            <a:r>
              <a:rPr lang="ru-RU" sz="2000" dirty="0"/>
              <a:t>вероятность кроссинговера на локус</a:t>
            </a:r>
            <a:endParaRPr lang="en-F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850EE-C0EE-334E-AAED-1A8B730A84CD}"/>
              </a:ext>
            </a:extLst>
          </p:cNvPr>
          <p:cNvSpPr txBox="1"/>
          <p:nvPr/>
        </p:nvSpPr>
        <p:spPr>
          <a:xfrm>
            <a:off x="1011375" y="1982600"/>
            <a:ext cx="365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Непрерывный отрезок за время </a:t>
            </a:r>
            <a:r>
              <a:rPr lang="en-GB" dirty="0"/>
              <a:t>t</a:t>
            </a:r>
            <a:endParaRPr lang="en-FR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AF9407-B540-5C4A-B471-8E2016AA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53" y="2524617"/>
            <a:ext cx="1839607" cy="692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84B939-1DDE-DD4A-838F-8BCA8953E5C4}"/>
              </a:ext>
            </a:extLst>
          </p:cNvPr>
          <p:cNvSpPr txBox="1"/>
          <p:nvPr/>
        </p:nvSpPr>
        <p:spPr>
          <a:xfrm>
            <a:off x="6449298" y="1982600"/>
            <a:ext cx="506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Дисперсия приспособленности такого отрезка</a:t>
            </a:r>
            <a:endParaRPr lang="en-FR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9D77E9-6C5C-FF4D-BB9E-F0368ECEC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2408166"/>
            <a:ext cx="1322272" cy="9188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1C6930-3042-C542-9018-0F86EB7D1AD4}"/>
              </a:ext>
            </a:extLst>
          </p:cNvPr>
          <p:cNvSpPr txBox="1"/>
          <p:nvPr/>
        </p:nvSpPr>
        <p:spPr>
          <a:xfrm>
            <a:off x="1048902" y="3471008"/>
            <a:ext cx="508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Независимый блок — это тот, который выживает в течение времени общего предка.</a:t>
            </a:r>
            <a:endParaRPr lang="en-FR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F886D1-1721-B345-9512-7E6D52FE1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287" y="4484624"/>
            <a:ext cx="1213058" cy="29007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6DB13D-CF2B-394A-9345-948D6B16E3E9}"/>
              </a:ext>
            </a:extLst>
          </p:cNvPr>
          <p:cNvCxnSpPr>
            <a:cxnSpLocks/>
          </p:cNvCxnSpPr>
          <p:nvPr/>
        </p:nvCxnSpPr>
        <p:spPr>
          <a:xfrm flipV="1">
            <a:off x="2438400" y="4774704"/>
            <a:ext cx="0" cy="4761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43C41C-2BEE-B84C-B043-9B4097A36E4B}"/>
              </a:ext>
            </a:extLst>
          </p:cNvPr>
          <p:cNvSpPr txBox="1"/>
          <p:nvPr/>
        </p:nvSpPr>
        <p:spPr>
          <a:xfrm>
            <a:off x="1994048" y="5250873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Слайд 20</a:t>
            </a:r>
            <a:endParaRPr lang="en-FR" dirty="0">
              <a:solidFill>
                <a:srgbClr val="C0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3A0D34-EE8E-3D41-A583-45BD0DD10068}"/>
              </a:ext>
            </a:extLst>
          </p:cNvPr>
          <p:cNvCxnSpPr>
            <a:cxnSpLocks/>
          </p:cNvCxnSpPr>
          <p:nvPr/>
        </p:nvCxnSpPr>
        <p:spPr>
          <a:xfrm>
            <a:off x="2855044" y="4659184"/>
            <a:ext cx="359425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644B1A8-0903-3548-AD2B-F1C4D82E6E74}"/>
              </a:ext>
            </a:extLst>
          </p:cNvPr>
          <p:cNvSpPr txBox="1"/>
          <p:nvPr/>
        </p:nvSpPr>
        <p:spPr>
          <a:xfrm>
            <a:off x="6491611" y="3512396"/>
            <a:ext cx="508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Независимая длина блока</a:t>
            </a:r>
            <a:endParaRPr lang="en-FR" i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D51B3F-5B08-7C4D-9FEE-5862EBC73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045" y="4250357"/>
            <a:ext cx="1947425" cy="70641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CD6726-B8D1-5D42-A661-2541E37382F9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7315196" y="3327033"/>
            <a:ext cx="26140" cy="2450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178E05-E175-504A-AACA-1B77B74B9A40}"/>
              </a:ext>
            </a:extLst>
          </p:cNvPr>
          <p:cNvCxnSpPr>
            <a:cxnSpLocks/>
          </p:cNvCxnSpPr>
          <p:nvPr/>
        </p:nvCxnSpPr>
        <p:spPr>
          <a:xfrm>
            <a:off x="7593444" y="5153891"/>
            <a:ext cx="0" cy="6234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BF8A68FF-EE84-AE46-AE52-159063250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757" y="5921203"/>
            <a:ext cx="4106836" cy="63811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DACAB3A-751B-C741-BE51-D3C798ECE10C}"/>
              </a:ext>
            </a:extLst>
          </p:cNvPr>
          <p:cNvSpPr/>
          <p:nvPr/>
        </p:nvSpPr>
        <p:spPr>
          <a:xfrm>
            <a:off x="6802584" y="6142988"/>
            <a:ext cx="560685" cy="344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89D3B18-9525-574B-B15D-7C4F6CE7C816}"/>
              </a:ext>
            </a:extLst>
          </p:cNvPr>
          <p:cNvSpPr/>
          <p:nvPr/>
        </p:nvSpPr>
        <p:spPr>
          <a:xfrm>
            <a:off x="4764229" y="5777345"/>
            <a:ext cx="4421335" cy="9559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AED17ED-739B-B241-AE0D-1798993CB2DF}"/>
              </a:ext>
            </a:extLst>
          </p:cNvPr>
          <p:cNvSpPr txBox="1">
            <a:spLocks/>
          </p:cNvSpPr>
          <p:nvPr/>
        </p:nvSpPr>
        <p:spPr>
          <a:xfrm>
            <a:off x="295588" y="-121899"/>
            <a:ext cx="11280648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Вывод размера блока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6900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/>
      <p:bldP spid="20" grpId="0"/>
      <p:bldP spid="25" grpId="0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FAEEE-E890-C343-8262-154F7FE4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329" y="265587"/>
            <a:ext cx="8790245" cy="1143000"/>
          </a:xfrm>
        </p:spPr>
        <p:txBody>
          <a:bodyPr>
            <a:noAutofit/>
          </a:bodyPr>
          <a:lstStyle/>
          <a:p>
            <a:r>
              <a:rPr lang="ru-RU" sz="4400" dirty="0" err="1"/>
              <a:t>РЕкомбинация</a:t>
            </a:r>
            <a:endParaRPr lang="en-FR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F6808-FA27-D94A-B871-2A31C64A0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70" y="2165477"/>
            <a:ext cx="4926716" cy="399038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2F37E9-52AC-4A47-BDE6-A6E992367DD1}"/>
              </a:ext>
            </a:extLst>
          </p:cNvPr>
          <p:cNvGrpSpPr/>
          <p:nvPr/>
        </p:nvGrpSpPr>
        <p:grpSpPr>
          <a:xfrm>
            <a:off x="6386555" y="2169321"/>
            <a:ext cx="5407625" cy="2005036"/>
            <a:chOff x="1704717" y="2956876"/>
            <a:chExt cx="5436559" cy="172796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4D6D9AD-5780-1543-B80B-4685854DBDE9}"/>
                </a:ext>
              </a:extLst>
            </p:cNvPr>
            <p:cNvCxnSpPr/>
            <p:nvPr/>
          </p:nvCxnSpPr>
          <p:spPr>
            <a:xfrm>
              <a:off x="1704718" y="3892022"/>
              <a:ext cx="20175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BAF8559-30C1-2646-8FDD-CEC587ED7DCD}"/>
                </a:ext>
              </a:extLst>
            </p:cNvPr>
            <p:cNvSpPr/>
            <p:nvPr/>
          </p:nvSpPr>
          <p:spPr>
            <a:xfrm>
              <a:off x="3093253" y="3835666"/>
              <a:ext cx="115028" cy="112713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A3093-1E0F-8946-9545-C8B1FF16298E}"/>
                </a:ext>
              </a:extLst>
            </p:cNvPr>
            <p:cNvSpPr txBox="1"/>
            <p:nvPr/>
          </p:nvSpPr>
          <p:spPr>
            <a:xfrm>
              <a:off x="1999151" y="3474702"/>
              <a:ext cx="518279" cy="397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3A57-371F-974D-95C2-7428830EB34C}"/>
                </a:ext>
              </a:extLst>
            </p:cNvPr>
            <p:cNvSpPr txBox="1"/>
            <p:nvPr/>
          </p:nvSpPr>
          <p:spPr>
            <a:xfrm>
              <a:off x="2993759" y="3480038"/>
              <a:ext cx="505114" cy="397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DC1F312-AD36-A047-84C4-5F74DF0BBF86}"/>
                </a:ext>
              </a:extLst>
            </p:cNvPr>
            <p:cNvGrpSpPr/>
            <p:nvPr/>
          </p:nvGrpSpPr>
          <p:grpSpPr>
            <a:xfrm>
              <a:off x="1704717" y="4259664"/>
              <a:ext cx="2017527" cy="112785"/>
              <a:chOff x="5676006" y="3389729"/>
              <a:chExt cx="2586789" cy="147578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C70E447-C4EE-AB49-BDB4-E5A151C7F765}"/>
                  </a:ext>
                </a:extLst>
              </p:cNvPr>
              <p:cNvSpPr/>
              <p:nvPr/>
            </p:nvSpPr>
            <p:spPr>
              <a:xfrm>
                <a:off x="7467646" y="3389823"/>
                <a:ext cx="147484" cy="14748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973A501-0950-D140-9C59-1052FA411CD5}"/>
                  </a:ext>
                </a:extLst>
              </p:cNvPr>
              <p:cNvCxnSpPr/>
              <p:nvPr/>
            </p:nvCxnSpPr>
            <p:spPr>
              <a:xfrm>
                <a:off x="5676006" y="3463471"/>
                <a:ext cx="2586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9A9EADC-DC93-1C42-8FFE-BE0F702063DD}"/>
                  </a:ext>
                </a:extLst>
              </p:cNvPr>
              <p:cNvSpPr/>
              <p:nvPr/>
            </p:nvSpPr>
            <p:spPr>
              <a:xfrm>
                <a:off x="6173629" y="3389729"/>
                <a:ext cx="147484" cy="14748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D0EFD0-E42C-A04E-85C5-AC1EB2AC01B8}"/>
                </a:ext>
              </a:extLst>
            </p:cNvPr>
            <p:cNvSpPr txBox="1"/>
            <p:nvPr/>
          </p:nvSpPr>
          <p:spPr>
            <a:xfrm>
              <a:off x="2007448" y="3879582"/>
              <a:ext cx="472199" cy="397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56BE11-6224-DE4E-B792-86C45C73A15D}"/>
                </a:ext>
              </a:extLst>
            </p:cNvPr>
            <p:cNvSpPr txBox="1"/>
            <p:nvPr/>
          </p:nvSpPr>
          <p:spPr>
            <a:xfrm>
              <a:off x="3007432" y="3886352"/>
              <a:ext cx="487560" cy="397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4B29E5-320B-8941-AF8D-18C7A16C118A}"/>
                </a:ext>
              </a:extLst>
            </p:cNvPr>
            <p:cNvSpPr/>
            <p:nvPr/>
          </p:nvSpPr>
          <p:spPr>
            <a:xfrm>
              <a:off x="2092830" y="3834694"/>
              <a:ext cx="115028" cy="1127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5C8A168C-0A09-8043-9913-82C3EF3AE52F}"/>
                </a:ext>
              </a:extLst>
            </p:cNvPr>
            <p:cNvCxnSpPr>
              <a:cxnSpLocks/>
            </p:cNvCxnSpPr>
            <p:nvPr/>
          </p:nvCxnSpPr>
          <p:spPr>
            <a:xfrm>
              <a:off x="1729673" y="3505010"/>
              <a:ext cx="1992571" cy="1179827"/>
            </a:xfrm>
            <a:prstGeom prst="bentConnector3">
              <a:avLst/>
            </a:prstGeom>
            <a:ln>
              <a:solidFill>
                <a:srgbClr val="43FF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45D1593-6282-0F40-812F-EE5D860B6CBC}"/>
                </a:ext>
              </a:extLst>
            </p:cNvPr>
            <p:cNvCxnSpPr/>
            <p:nvPr/>
          </p:nvCxnSpPr>
          <p:spPr>
            <a:xfrm>
              <a:off x="5123749" y="3362612"/>
              <a:ext cx="20175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289CA5-891C-084D-BC55-AD6BB1543A1C}"/>
                </a:ext>
              </a:extLst>
            </p:cNvPr>
            <p:cNvSpPr/>
            <p:nvPr/>
          </p:nvSpPr>
          <p:spPr>
            <a:xfrm>
              <a:off x="5520689" y="3306256"/>
              <a:ext cx="115028" cy="1127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56A5BE-BD68-8941-A7AD-C9B134BF0E48}"/>
                </a:ext>
              </a:extLst>
            </p:cNvPr>
            <p:cNvSpPr/>
            <p:nvPr/>
          </p:nvSpPr>
          <p:spPr>
            <a:xfrm>
              <a:off x="6512285" y="3306256"/>
              <a:ext cx="115028" cy="1127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FCF29B-36B1-9043-B857-E5D4BC9AA724}"/>
                </a:ext>
              </a:extLst>
            </p:cNvPr>
            <p:cNvSpPr txBox="1"/>
            <p:nvPr/>
          </p:nvSpPr>
          <p:spPr>
            <a:xfrm>
              <a:off x="5412239" y="2956876"/>
              <a:ext cx="518279" cy="397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C31D01-E1E7-DB44-BB9D-A46AFCD49B3D}"/>
                </a:ext>
              </a:extLst>
            </p:cNvPr>
            <p:cNvSpPr txBox="1"/>
            <p:nvPr/>
          </p:nvSpPr>
          <p:spPr>
            <a:xfrm>
              <a:off x="6428069" y="2956876"/>
              <a:ext cx="487560" cy="397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2E00AC-9AAB-B044-AA2C-4CBCF10662D8}"/>
                </a:ext>
              </a:extLst>
            </p:cNvPr>
            <p:cNvGrpSpPr/>
            <p:nvPr/>
          </p:nvGrpSpPr>
          <p:grpSpPr>
            <a:xfrm>
              <a:off x="5123749" y="4426391"/>
              <a:ext cx="2017527" cy="123298"/>
              <a:chOff x="4700647" y="2941578"/>
              <a:chExt cx="2586789" cy="16133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0D7CB9-6C3F-924F-BC81-B6A5EA212BFD}"/>
                  </a:ext>
                </a:extLst>
              </p:cNvPr>
              <p:cNvCxnSpPr/>
              <p:nvPr/>
            </p:nvCxnSpPr>
            <p:spPr>
              <a:xfrm>
                <a:off x="4700647" y="3015320"/>
                <a:ext cx="2586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AA78D7D-DFFC-624C-8C06-BE536685AC63}"/>
                  </a:ext>
                </a:extLst>
              </p:cNvPr>
              <p:cNvSpPr/>
              <p:nvPr/>
            </p:nvSpPr>
            <p:spPr>
              <a:xfrm>
                <a:off x="6480970" y="2941578"/>
                <a:ext cx="147484" cy="14748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275D8F8-E120-804A-BA5E-1356966235EE}"/>
                  </a:ext>
                </a:extLst>
              </p:cNvPr>
              <p:cNvSpPr/>
              <p:nvPr/>
            </p:nvSpPr>
            <p:spPr>
              <a:xfrm>
                <a:off x="5220200" y="2955428"/>
                <a:ext cx="147484" cy="14748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92578A-B41E-2848-8C25-F14E4A7DE34F}"/>
                </a:ext>
              </a:extLst>
            </p:cNvPr>
            <p:cNvSpPr txBox="1"/>
            <p:nvPr/>
          </p:nvSpPr>
          <p:spPr>
            <a:xfrm>
              <a:off x="5409882" y="4085117"/>
              <a:ext cx="472199" cy="397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50D2B6-9081-6546-BB4D-0AEC2CEE24C9}"/>
                </a:ext>
              </a:extLst>
            </p:cNvPr>
            <p:cNvSpPr txBox="1"/>
            <p:nvPr/>
          </p:nvSpPr>
          <p:spPr>
            <a:xfrm>
              <a:off x="6404492" y="4090454"/>
              <a:ext cx="505114" cy="397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357C323-485B-4A49-A0E0-B53FD587321D}"/>
                </a:ext>
              </a:extLst>
            </p:cNvPr>
            <p:cNvCxnSpPr/>
            <p:nvPr/>
          </p:nvCxnSpPr>
          <p:spPr>
            <a:xfrm flipV="1">
              <a:off x="3952621" y="3428927"/>
              <a:ext cx="888881" cy="40576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8575FF4-3C4D-274C-B7C4-86358B0D3D8C}"/>
                </a:ext>
              </a:extLst>
            </p:cNvPr>
            <p:cNvCxnSpPr>
              <a:cxnSpLocks/>
            </p:cNvCxnSpPr>
            <p:nvPr/>
          </p:nvCxnSpPr>
          <p:spPr>
            <a:xfrm>
              <a:off x="3952621" y="4180152"/>
              <a:ext cx="983051" cy="256824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51643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E4D78-ACB8-EB47-A093-8A6DE51C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Simulation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6B290-60D7-BF40-8935-D0B71DE87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027410"/>
            <a:ext cx="3432879" cy="797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C0253E-80D4-6B42-BA42-9AAE2E3F6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74" y="1976892"/>
            <a:ext cx="2398568" cy="7782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4D628D-8523-1547-B2EF-EA379078210E}"/>
              </a:ext>
            </a:extLst>
          </p:cNvPr>
          <p:cNvCxnSpPr/>
          <p:nvPr/>
        </p:nvCxnSpPr>
        <p:spPr>
          <a:xfrm flipH="1">
            <a:off x="4682837" y="2396834"/>
            <a:ext cx="84512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C60D54A-820D-C54C-9C81-8B3BB72EF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236" y="2951018"/>
            <a:ext cx="5295980" cy="37359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12F4E95-3985-AD40-BA4C-1C61EEE814F3}"/>
              </a:ext>
            </a:extLst>
          </p:cNvPr>
          <p:cNvSpPr txBox="1">
            <a:spLocks/>
          </p:cNvSpPr>
          <p:nvPr/>
        </p:nvSpPr>
        <p:spPr>
          <a:xfrm>
            <a:off x="322729" y="108481"/>
            <a:ext cx="11280648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сравнение с симуляцией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5920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4757-27CD-0646-83AB-A95DEBEE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49" y="304058"/>
            <a:ext cx="6508377" cy="1143000"/>
          </a:xfrm>
        </p:spPr>
        <p:txBody>
          <a:bodyPr/>
          <a:lstStyle/>
          <a:p>
            <a:r>
              <a:rPr lang="ru-RU" sz="4900" dirty="0"/>
              <a:t>выводы</a:t>
            </a:r>
            <a:r>
              <a:rPr lang="en-US" sz="4900" dirty="0"/>
              <a:t> III</a:t>
            </a:r>
            <a:endParaRPr lang="en-FR" sz="49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8AE9E-C849-8D4E-AB6F-368028C5D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При долгосрочной адаптации половой популяции (или при отсутствии исходных полезных аллелей) мутация и рекомбинация работают в синергии</a:t>
            </a:r>
          </a:p>
          <a:p>
            <a:r>
              <a:rPr lang="ru-RU" sz="2400" dirty="0"/>
              <a:t>Геном состоит из независимо развивающихся блоков</a:t>
            </a:r>
          </a:p>
          <a:p>
            <a:r>
              <a:rPr lang="ru-RU" sz="2400" dirty="0"/>
              <a:t>Длина каждого блока может быть найдена из масштабного аргумента, основанного на времени до самого последнего общего предка</a:t>
            </a:r>
          </a:p>
          <a:p>
            <a:r>
              <a:rPr lang="ru-RU" sz="2400" dirty="0"/>
              <a:t>Дальнедействующие эффекты сцепления ослабевают с расстоянием или числом кроссинговеров</a:t>
            </a:r>
            <a:endParaRPr lang="en-US" dirty="0"/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616921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7C5F-81CF-DC4E-9885-C3278C0B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Математическое приложение к Части </a:t>
            </a:r>
            <a:r>
              <a:rPr lang="en-US" dirty="0"/>
              <a:t>I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AD98E-529D-BF44-8962-E581EFAC2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802523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CC49-38BF-9143-AAD8-422999F3B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15411"/>
            <a:ext cx="11013815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Уравнение детального баланса  </a:t>
            </a:r>
            <a:br>
              <a:rPr lang="ru-RU" dirty="0"/>
            </a:br>
            <a:r>
              <a:rPr lang="ru-RU" sz="1600" dirty="0"/>
              <a:t>уравнение непрерывности</a:t>
            </a:r>
            <a:endParaRPr lang="en-FR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972C9-A64D-3147-9B7A-ABF488ADE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82" y="1690689"/>
            <a:ext cx="7050242" cy="1325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BC2DC0-225B-C541-AA26-1FA5178AF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83" y="4811508"/>
            <a:ext cx="4381569" cy="569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E4D255-BE1C-5145-8458-451C7F948E1D}"/>
              </a:ext>
            </a:extLst>
          </p:cNvPr>
          <p:cNvSpPr txBox="1"/>
          <p:nvPr/>
        </p:nvSpPr>
        <p:spPr>
          <a:xfrm>
            <a:off x="5871086" y="3016252"/>
            <a:ext cx="2356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FF0000"/>
                </a:solidFill>
              </a:rPr>
              <a:t>Прирост геномов с </a:t>
            </a:r>
            <a:r>
              <a:rPr lang="en-FR" sz="1600" dirty="0">
                <a:solidFill>
                  <a:srgbClr val="FF0000"/>
                </a:solidFill>
              </a:rPr>
              <a:t>k </a:t>
            </a:r>
            <a:r>
              <a:rPr lang="ru-RU" sz="1600" dirty="0" err="1">
                <a:solidFill>
                  <a:srgbClr val="FF0000"/>
                </a:solidFill>
              </a:rPr>
              <a:t>алеллями</a:t>
            </a:r>
            <a:r>
              <a:rPr lang="en-FR" sz="1600" dirty="0">
                <a:solidFill>
                  <a:srgbClr val="FF0000"/>
                </a:solidFill>
              </a:rPr>
              <a:t> </a:t>
            </a:r>
            <a:r>
              <a:rPr lang="ru-RU" sz="1600" dirty="0">
                <a:solidFill>
                  <a:srgbClr val="FF0000"/>
                </a:solidFill>
              </a:rPr>
              <a:t>из-за рекомбинации</a:t>
            </a:r>
            <a:endParaRPr lang="en-FR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F0E68-6E79-BB4F-BDE8-AA114CF65AEE}"/>
              </a:ext>
            </a:extLst>
          </p:cNvPr>
          <p:cNvSpPr txBox="1"/>
          <p:nvPr/>
        </p:nvSpPr>
        <p:spPr>
          <a:xfrm>
            <a:off x="8120869" y="3005044"/>
            <a:ext cx="2356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70C0"/>
                </a:solidFill>
              </a:rPr>
              <a:t>Убыль из-за </a:t>
            </a:r>
            <a:r>
              <a:rPr lang="ru-RU" sz="1600" dirty="0" err="1">
                <a:solidFill>
                  <a:srgbClr val="0070C0"/>
                </a:solidFill>
              </a:rPr>
              <a:t>рекомбиняции</a:t>
            </a:r>
            <a:endParaRPr lang="en-FR" sz="16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5A04C-E43E-364E-A81A-1457C25DCDB2}"/>
              </a:ext>
            </a:extLst>
          </p:cNvPr>
          <p:cNvSpPr txBox="1"/>
          <p:nvPr/>
        </p:nvSpPr>
        <p:spPr>
          <a:xfrm>
            <a:off x="5871086" y="1429179"/>
            <a:ext cx="2356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rgbClr val="00B050"/>
                </a:solidFill>
              </a:rPr>
              <a:t>Отн</a:t>
            </a:r>
            <a:r>
              <a:rPr lang="ru-RU" dirty="0">
                <a:solidFill>
                  <a:srgbClr val="00B050"/>
                </a:solidFill>
              </a:rPr>
              <a:t>. фитнесс</a:t>
            </a:r>
            <a:endParaRPr lang="en-FR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9CA82-C580-544E-83D6-9A529175AF72}"/>
              </a:ext>
            </a:extLst>
          </p:cNvPr>
          <p:cNvSpPr txBox="1"/>
          <p:nvPr/>
        </p:nvSpPr>
        <p:spPr>
          <a:xfrm rot="16200000">
            <a:off x="7273422" y="1128212"/>
            <a:ext cx="13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59DF"/>
                </a:solidFill>
              </a:rPr>
              <a:t>Смерть</a:t>
            </a:r>
            <a:endParaRPr lang="en-FR" dirty="0">
              <a:solidFill>
                <a:srgbClr val="FF59D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9F386-183E-234A-86E2-DBF15452D281}"/>
              </a:ext>
            </a:extLst>
          </p:cNvPr>
          <p:cNvSpPr txBox="1"/>
          <p:nvPr/>
        </p:nvSpPr>
        <p:spPr>
          <a:xfrm>
            <a:off x="7518169" y="4950239"/>
            <a:ext cx="2356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Средняя фитнесс</a:t>
            </a:r>
            <a:endParaRPr lang="en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03AD1B-8478-6C4A-BC6B-CD020F88221B}"/>
              </a:ext>
            </a:extLst>
          </p:cNvPr>
          <p:cNvSpPr txBox="1"/>
          <p:nvPr/>
        </p:nvSpPr>
        <p:spPr>
          <a:xfrm>
            <a:off x="7518168" y="6049654"/>
            <a:ext cx="314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Условие нормализации</a:t>
            </a:r>
            <a:endParaRPr lang="en-F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7A874A-8E68-B04C-8F80-1C9877A2B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04" y="5976594"/>
            <a:ext cx="4646435" cy="48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0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CC49-38BF-9143-AAD8-422999F3B3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14352" y="249274"/>
            <a:ext cx="6508750" cy="1143000"/>
          </a:xfrm>
        </p:spPr>
        <p:txBody>
          <a:bodyPr/>
          <a:lstStyle/>
          <a:p>
            <a:r>
              <a:rPr lang="ru-RU" dirty="0"/>
              <a:t>Предел малого </a:t>
            </a:r>
            <a:r>
              <a:rPr lang="en-FR" dirty="0"/>
              <a:t>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F7027-5084-864F-8EB8-B32C50148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36" y="4093365"/>
            <a:ext cx="6438900" cy="85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921113-9826-034D-9258-F06AB7F82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36" y="1620044"/>
            <a:ext cx="16891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874DF0-028E-CB45-8B59-E7BF8FB31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36" y="3038077"/>
            <a:ext cx="2755900" cy="55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3F5001-AA12-9C44-86C1-D55EBED8A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993" y="2408833"/>
            <a:ext cx="2219872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5E40C7-5582-6441-815D-2788F427D5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791" y="2338884"/>
            <a:ext cx="1701347" cy="5610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C50132-5AF2-904A-83A9-0EA155C3BED5}"/>
              </a:ext>
            </a:extLst>
          </p:cNvPr>
          <p:cNvSpPr txBox="1"/>
          <p:nvPr/>
        </p:nvSpPr>
        <p:spPr>
          <a:xfrm>
            <a:off x="4958037" y="2441491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ym typeface="Wingdings" pitchFamily="2" charset="2"/>
              </a:rPr>
              <a:t></a:t>
            </a:r>
            <a:endParaRPr lang="en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D8F46E-B0C9-8147-B2E7-15D2A26D825D}"/>
              </a:ext>
            </a:extLst>
          </p:cNvPr>
          <p:cNvSpPr txBox="1"/>
          <p:nvPr/>
        </p:nvSpPr>
        <p:spPr>
          <a:xfrm>
            <a:off x="3844566" y="5092391"/>
            <a:ext cx="2356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FF0000"/>
                </a:solidFill>
              </a:rPr>
              <a:t>Естественный отбор</a:t>
            </a:r>
            <a:endParaRPr lang="en-FR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6969E-2D23-AC4C-985C-65079FA9F6DD}"/>
              </a:ext>
            </a:extLst>
          </p:cNvPr>
          <p:cNvSpPr txBox="1"/>
          <p:nvPr/>
        </p:nvSpPr>
        <p:spPr>
          <a:xfrm>
            <a:off x="6744758" y="5092391"/>
            <a:ext cx="2356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FF0000"/>
                </a:solidFill>
              </a:rPr>
              <a:t>Рекомбинация</a:t>
            </a:r>
            <a:endParaRPr lang="en-FR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3F55F-C768-3144-AD86-0721B9C0DB0A}"/>
              </a:ext>
            </a:extLst>
          </p:cNvPr>
          <p:cNvSpPr txBox="1"/>
          <p:nvPr/>
        </p:nvSpPr>
        <p:spPr>
          <a:xfrm>
            <a:off x="1856509" y="5834383"/>
            <a:ext cx="8651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/>
              <a:t>R(k,t) </a:t>
            </a:r>
            <a:r>
              <a:rPr lang="ru-RU" dirty="0"/>
              <a:t>зависит от </a:t>
            </a:r>
            <a:r>
              <a:rPr lang="en-FR" dirty="0"/>
              <a:t>f(k,t)</a:t>
            </a:r>
            <a:r>
              <a:rPr lang="ru-RU" dirty="0"/>
              <a:t>, механизма рекомбинации,</a:t>
            </a:r>
            <a:r>
              <a:rPr lang="en-FR" dirty="0"/>
              <a:t> </a:t>
            </a:r>
            <a:r>
              <a:rPr lang="ru-RU" dirty="0"/>
              <a:t>и степени родства разных локусов в паре геномов.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18266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EA1DB-BB33-2342-B6A3-DDD650F8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338" y="2030506"/>
            <a:ext cx="6392476" cy="1398494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Модель некоррелированных геномов</a:t>
            </a:r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0BDB5A-4274-D74A-95C9-BDDB5BF52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5173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CC49-38BF-9143-AAD8-422999F3B3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26821" y="633042"/>
            <a:ext cx="8538358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Плотность новых  </a:t>
            </a:r>
            <a:r>
              <a:rPr lang="ru-RU" dirty="0" err="1"/>
              <a:t>рекомбинантов</a:t>
            </a:r>
            <a:r>
              <a:rPr lang="ru-RU" dirty="0"/>
              <a:t> </a:t>
            </a:r>
            <a:r>
              <a:rPr lang="en-FR" dirty="0"/>
              <a:t>R(k,t)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88283-BDCE-014C-9D6C-5A3B0D6DA1AC}"/>
              </a:ext>
            </a:extLst>
          </p:cNvPr>
          <p:cNvSpPr txBox="1"/>
          <p:nvPr/>
        </p:nvSpPr>
        <p:spPr>
          <a:xfrm>
            <a:off x="2026470" y="2013719"/>
            <a:ext cx="81390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FR" dirty="0"/>
          </a:p>
          <a:p>
            <a:r>
              <a:rPr lang="ru-RU" dirty="0"/>
              <a:t>Предположим</a:t>
            </a:r>
            <a:r>
              <a:rPr lang="en-FR" dirty="0"/>
              <a:t>:</a:t>
            </a:r>
          </a:p>
          <a:p>
            <a:endParaRPr lang="en-FR" dirty="0"/>
          </a:p>
          <a:p>
            <a:pPr marL="342900" indent="-342900">
              <a:buAutoNum type="arabicPeriod"/>
            </a:pPr>
            <a:r>
              <a:rPr lang="ru-RU" dirty="0"/>
              <a:t>Рекомбинация происходит случайными перескоками между двумя геномами-родителями</a:t>
            </a:r>
            <a:endParaRPr lang="en-FR" dirty="0"/>
          </a:p>
          <a:p>
            <a:pPr marL="342900" indent="-342900">
              <a:buAutoNum type="arabicPeriod"/>
            </a:pPr>
            <a:r>
              <a:rPr lang="ru-RU" dirty="0" err="1"/>
              <a:t>Рекомбинант</a:t>
            </a:r>
            <a:r>
              <a:rPr lang="ru-RU" dirty="0"/>
              <a:t> в среднем наследует половину каждого родителя</a:t>
            </a:r>
            <a:endParaRPr lang="en-FR" dirty="0"/>
          </a:p>
          <a:p>
            <a:pPr marL="342900" indent="-342900">
              <a:buAutoNum type="arabicPeriod"/>
            </a:pPr>
            <a:r>
              <a:rPr lang="ru-RU" dirty="0"/>
              <a:t>Положения аллелей случайны и не коррелируют между родителями</a:t>
            </a:r>
            <a:endParaRPr lang="en-FR" dirty="0"/>
          </a:p>
          <a:p>
            <a:pPr marL="342900" indent="-342900">
              <a:buAutoNum type="arabicPeriod"/>
            </a:pPr>
            <a:r>
              <a:rPr lang="ru-RU" dirty="0"/>
              <a:t>Частота плохих аллелей мала</a:t>
            </a:r>
            <a:r>
              <a:rPr lang="en-FR" dirty="0"/>
              <a:t>, </a:t>
            </a:r>
            <a:r>
              <a:rPr lang="en-FR" i="1" dirty="0"/>
              <a:t>k</a:t>
            </a:r>
            <a:r>
              <a:rPr lang="en-FR" dirty="0"/>
              <a:t> &lt;&lt; </a:t>
            </a:r>
            <a:r>
              <a:rPr lang="en-FR" i="1" dirty="0"/>
              <a:t>L</a:t>
            </a:r>
          </a:p>
          <a:p>
            <a:pPr marL="342900" indent="-342900">
              <a:buAutoNum type="arabicPeriod"/>
            </a:pP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0590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CC49-38BF-9143-AAD8-422999F3B3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32712" y="413045"/>
            <a:ext cx="7378700" cy="1143000"/>
          </a:xfrm>
        </p:spPr>
        <p:txBody>
          <a:bodyPr/>
          <a:lstStyle/>
          <a:p>
            <a:r>
              <a:rPr lang="ru-RU" dirty="0"/>
              <a:t>Вывод </a:t>
            </a:r>
            <a:r>
              <a:rPr lang="en-FR" dirty="0"/>
              <a:t>R(k,t)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42791E-26F3-7C4D-B156-143C1FE43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19" y="431799"/>
            <a:ext cx="3312046" cy="14840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3CDD97-213F-9B4F-B616-6E56C5F69CF2}"/>
              </a:ext>
            </a:extLst>
          </p:cNvPr>
          <p:cNvSpPr txBox="1"/>
          <p:nvPr/>
        </p:nvSpPr>
        <p:spPr>
          <a:xfrm>
            <a:off x="6618514" y="192858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 k</a:t>
            </a:r>
            <a:r>
              <a:rPr lang="en-FR" baseline="-25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FA54EA-B43A-2344-B192-0E97F3A01989}"/>
              </a:ext>
            </a:extLst>
          </p:cNvPr>
          <p:cNvSpPr txBox="1"/>
          <p:nvPr/>
        </p:nvSpPr>
        <p:spPr>
          <a:xfrm>
            <a:off x="6936014" y="1915885"/>
            <a:ext cx="74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 k</a:t>
            </a:r>
            <a:r>
              <a:rPr lang="en-FR" baseline="-25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3AC1BC-F604-FD41-8192-3BBA734131ED}"/>
              </a:ext>
            </a:extLst>
          </p:cNvPr>
          <p:cNvSpPr txBox="1"/>
          <p:nvPr/>
        </p:nvSpPr>
        <p:spPr>
          <a:xfrm>
            <a:off x="5462814" y="1922411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 k</a:t>
            </a:r>
            <a:endParaRPr lang="en-FR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CBC2D3-189B-934E-B923-D5ECAF113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619" y="2362285"/>
            <a:ext cx="3441700" cy="36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833C52-39E6-E54A-BD5C-7D95713DD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783" y="3055676"/>
            <a:ext cx="1830681" cy="4260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56F9D9-947A-6E43-B205-937572AD6E02}"/>
              </a:ext>
            </a:extLst>
          </p:cNvPr>
          <p:cNvSpPr txBox="1"/>
          <p:nvPr/>
        </p:nvSpPr>
        <p:spPr>
          <a:xfrm>
            <a:off x="5953428" y="2765034"/>
            <a:ext cx="3006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FF0000"/>
                </a:solidFill>
              </a:rPr>
              <a:t>биномиальное распределение</a:t>
            </a:r>
            <a:endParaRPr lang="en-FR" sz="1600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29C015-EA74-4147-8F6D-A46C3683EA0F}"/>
              </a:ext>
            </a:extLst>
          </p:cNvPr>
          <p:cNvCxnSpPr>
            <a:cxnSpLocks/>
          </p:cNvCxnSpPr>
          <p:nvPr/>
        </p:nvCxnSpPr>
        <p:spPr>
          <a:xfrm flipH="1" flipV="1">
            <a:off x="5573754" y="2615758"/>
            <a:ext cx="379674" cy="201151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0E66B4-CA37-2649-B47B-0BD94C30362D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829294" y="2765035"/>
            <a:ext cx="1124134" cy="16927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4EABAB-8031-AB44-B36B-49DF37D03835}"/>
              </a:ext>
            </a:extLst>
          </p:cNvPr>
          <p:cNvSpPr txBox="1"/>
          <p:nvPr/>
        </p:nvSpPr>
        <p:spPr>
          <a:xfrm>
            <a:off x="3907452" y="3121077"/>
            <a:ext cx="5919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dirty="0">
                <a:solidFill>
                  <a:srgbClr val="FF0000"/>
                </a:solidFill>
              </a:rPr>
              <a:t>Poisson</a:t>
            </a:r>
            <a:r>
              <a:rPr lang="ru-RU" sz="1600" dirty="0">
                <a:solidFill>
                  <a:srgbClr val="FF0000"/>
                </a:solidFill>
              </a:rPr>
              <a:t> дает</a:t>
            </a:r>
            <a:r>
              <a:rPr lang="en-FR" sz="1600" dirty="0">
                <a:solidFill>
                  <a:srgbClr val="FF0000"/>
                </a:solidFill>
              </a:rPr>
              <a:t> ½, </a:t>
            </a:r>
            <a:r>
              <a:rPr lang="ru-RU" sz="1600" dirty="0">
                <a:solidFill>
                  <a:srgbClr val="FF0000"/>
                </a:solidFill>
              </a:rPr>
              <a:t>другие</a:t>
            </a:r>
            <a:r>
              <a:rPr lang="en-FR" sz="1600" dirty="0">
                <a:solidFill>
                  <a:srgbClr val="FF0000"/>
                </a:solidFill>
              </a:rPr>
              <a:t> ½ </a:t>
            </a:r>
            <a:r>
              <a:rPr lang="ru-RU" sz="1600" dirty="0">
                <a:solidFill>
                  <a:srgbClr val="FF0000"/>
                </a:solidFill>
              </a:rPr>
              <a:t>из за того что </a:t>
            </a:r>
            <a:r>
              <a:rPr lang="en-FR" sz="1600" dirty="0">
                <a:solidFill>
                  <a:srgbClr val="FF0000"/>
                </a:solidFill>
              </a:rPr>
              <a:t>k</a:t>
            </a:r>
            <a:r>
              <a:rPr lang="en-FR" sz="1600" baseline="-25000" dirty="0">
                <a:solidFill>
                  <a:srgbClr val="FF0000"/>
                </a:solidFill>
              </a:rPr>
              <a:t>1</a:t>
            </a:r>
            <a:r>
              <a:rPr lang="en-FR" sz="1600" dirty="0">
                <a:solidFill>
                  <a:srgbClr val="FF0000"/>
                </a:solidFill>
              </a:rPr>
              <a:t> </a:t>
            </a:r>
            <a:r>
              <a:rPr lang="ru-RU" sz="1600" dirty="0">
                <a:solidFill>
                  <a:srgbClr val="FF0000"/>
                </a:solidFill>
              </a:rPr>
              <a:t>и</a:t>
            </a:r>
            <a:r>
              <a:rPr lang="en-FR" sz="1600" dirty="0">
                <a:solidFill>
                  <a:srgbClr val="FF0000"/>
                </a:solidFill>
              </a:rPr>
              <a:t> k</a:t>
            </a:r>
            <a:r>
              <a:rPr lang="en-FR" sz="1600" baseline="-25000" dirty="0">
                <a:solidFill>
                  <a:srgbClr val="FF0000"/>
                </a:solidFill>
              </a:rPr>
              <a:t>2</a:t>
            </a:r>
            <a:r>
              <a:rPr lang="en-FR" sz="1600" dirty="0">
                <a:solidFill>
                  <a:srgbClr val="FF0000"/>
                </a:solidFill>
              </a:rPr>
              <a:t> </a:t>
            </a:r>
            <a:r>
              <a:rPr lang="ru-RU" sz="1600" dirty="0">
                <a:solidFill>
                  <a:srgbClr val="FF0000"/>
                </a:solidFill>
              </a:rPr>
              <a:t>фиксированы</a:t>
            </a:r>
            <a:endParaRPr lang="en-FR" sz="1600" dirty="0">
              <a:solidFill>
                <a:srgbClr val="FF00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6C14971-B447-1846-82B4-B1CD86E83A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347" y="4753161"/>
            <a:ext cx="4080384" cy="4128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E29EBB-1B65-F74F-85D5-F2755512A999}"/>
              </a:ext>
            </a:extLst>
          </p:cNvPr>
          <p:cNvSpPr txBox="1"/>
          <p:nvPr/>
        </p:nvSpPr>
        <p:spPr>
          <a:xfrm>
            <a:off x="1809443" y="3668451"/>
            <a:ext cx="6748963" cy="87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dirty="0"/>
              <a:t>1. </a:t>
            </a:r>
            <a:r>
              <a:rPr lang="ru-RU" dirty="0"/>
              <a:t>Родители</a:t>
            </a:r>
            <a:r>
              <a:rPr lang="en-FR" dirty="0"/>
              <a:t> 1 and 2  </a:t>
            </a:r>
            <a:r>
              <a:rPr lang="ru-RU" dirty="0"/>
              <a:t>статистически независимы (выше)</a:t>
            </a:r>
            <a:endParaRPr lang="en-FR" dirty="0"/>
          </a:p>
          <a:p>
            <a:pPr>
              <a:lnSpc>
                <a:spcPct val="150000"/>
              </a:lnSpc>
            </a:pPr>
            <a:r>
              <a:rPr lang="en-FR" dirty="0"/>
              <a:t>2. </a:t>
            </a:r>
            <a:r>
              <a:rPr lang="ru-RU" dirty="0"/>
              <a:t>Волна узка</a:t>
            </a:r>
            <a:r>
              <a:rPr lang="en-FR" dirty="0"/>
              <a:t>,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C7F273-6FCA-A24D-960D-13696DAF2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76" y="4193215"/>
            <a:ext cx="1508482" cy="3796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0321BE3-479C-BF40-B9D7-516B711A6D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26" y="5732746"/>
            <a:ext cx="6883400" cy="8255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9F84EBF-4499-F64A-9E70-02C425A6C36F}"/>
              </a:ext>
            </a:extLst>
          </p:cNvPr>
          <p:cNvSpPr/>
          <p:nvPr/>
        </p:nvSpPr>
        <p:spPr>
          <a:xfrm>
            <a:off x="9021012" y="6145496"/>
            <a:ext cx="406400" cy="523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7FA4F5-8A26-6749-9F2B-C9FC8E6614AC}"/>
              </a:ext>
            </a:extLst>
          </p:cNvPr>
          <p:cNvSpPr txBox="1"/>
          <p:nvPr/>
        </p:nvSpPr>
        <p:spPr>
          <a:xfrm>
            <a:off x="8803281" y="3903585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Дом. зад.</a:t>
            </a:r>
            <a:r>
              <a:rPr lang="en-FR" dirty="0">
                <a:solidFill>
                  <a:srgbClr val="0070C0"/>
                </a:solidFill>
              </a:rPr>
              <a:t> 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F0C4FA-F8CA-EB42-8090-88EB379307C5}"/>
              </a:ext>
            </a:extLst>
          </p:cNvPr>
          <p:cNvSpPr/>
          <p:nvPr/>
        </p:nvSpPr>
        <p:spPr>
          <a:xfrm>
            <a:off x="7395412" y="5622156"/>
            <a:ext cx="2032001" cy="9144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427CC3-C0AD-CA4D-BF9D-8AEA8BB6DC97}"/>
              </a:ext>
            </a:extLst>
          </p:cNvPr>
          <p:cNvSpPr/>
          <p:nvPr/>
        </p:nvSpPr>
        <p:spPr>
          <a:xfrm>
            <a:off x="3689022" y="5732746"/>
            <a:ext cx="647037" cy="9144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B1746C-925A-4544-91FF-20D7F7DA94AD}"/>
              </a:ext>
            </a:extLst>
          </p:cNvPr>
          <p:cNvCxnSpPr>
            <a:cxnSpLocks/>
          </p:cNvCxnSpPr>
          <p:nvPr/>
        </p:nvCxnSpPr>
        <p:spPr>
          <a:xfrm flipH="1">
            <a:off x="4298165" y="4523778"/>
            <a:ext cx="1" cy="24959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FEA45CD-B342-6A43-9879-5DDC5879A2B3}"/>
              </a:ext>
            </a:extLst>
          </p:cNvPr>
          <p:cNvSpPr txBox="1"/>
          <p:nvPr/>
        </p:nvSpPr>
        <p:spPr>
          <a:xfrm>
            <a:off x="7051103" y="5121310"/>
            <a:ext cx="296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Функция распределения</a:t>
            </a:r>
            <a:r>
              <a:rPr lang="en-FR" dirty="0">
                <a:solidFill>
                  <a:srgbClr val="FF0000"/>
                </a:solidFill>
              </a:rPr>
              <a:t> k</a:t>
            </a:r>
          </a:p>
        </p:txBody>
      </p:sp>
    </p:spTree>
    <p:extLst>
      <p:ext uri="{BB962C8B-B14F-4D97-AF65-F5344CB8AC3E}">
        <p14:creationId xmlns:p14="http://schemas.microsoft.com/office/powerpoint/2010/main" val="353157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33" grpId="0"/>
      <p:bldP spid="35" grpId="0" animBg="1"/>
      <p:bldP spid="36" grpId="0" animBg="1"/>
      <p:bldP spid="4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A793-118B-1541-B850-139FDACD10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08821" y="-49463"/>
            <a:ext cx="6507163" cy="1143000"/>
          </a:xfrm>
        </p:spPr>
        <p:txBody>
          <a:bodyPr/>
          <a:lstStyle/>
          <a:p>
            <a:r>
              <a:rPr lang="ru-RU" dirty="0"/>
              <a:t>Бегущая волна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DDAF5F-A65A-944A-B015-C30FC483B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20" y="1654965"/>
            <a:ext cx="5988696" cy="79140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DC46256-6390-F047-9593-1656354C9778}"/>
              </a:ext>
            </a:extLst>
          </p:cNvPr>
          <p:cNvGrpSpPr/>
          <p:nvPr/>
        </p:nvGrpSpPr>
        <p:grpSpPr>
          <a:xfrm>
            <a:off x="2139343" y="2421594"/>
            <a:ext cx="7059386" cy="936090"/>
            <a:chOff x="684820" y="2505865"/>
            <a:chExt cx="7059386" cy="9360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27293C-A2A8-C449-8AE4-FF7016F05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20" y="2505865"/>
              <a:ext cx="6883400" cy="8255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279F24-3BBE-9B47-A3DD-84A15639D594}"/>
                </a:ext>
              </a:extLst>
            </p:cNvPr>
            <p:cNvSpPr/>
            <p:nvPr/>
          </p:nvSpPr>
          <p:spPr>
            <a:xfrm>
              <a:off x="7337806" y="2918615"/>
              <a:ext cx="406400" cy="523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C5480-D84C-D649-9D09-67AFF6C6A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11" y="3467001"/>
            <a:ext cx="5697619" cy="673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D84022-E2DD-F248-A397-1E8337770F14}"/>
              </a:ext>
            </a:extLst>
          </p:cNvPr>
          <p:cNvSpPr txBox="1"/>
          <p:nvPr/>
        </p:nvSpPr>
        <p:spPr>
          <a:xfrm>
            <a:off x="2256946" y="35787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Ansatz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455F5C-9B13-DB49-82E7-3CD680B77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44" y="4769902"/>
            <a:ext cx="3959903" cy="7856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17B49D-ABA4-1B4B-8A2B-78ED19E17A0C}"/>
              </a:ext>
            </a:extLst>
          </p:cNvPr>
          <p:cNvSpPr txBox="1"/>
          <p:nvPr/>
        </p:nvSpPr>
        <p:spPr>
          <a:xfrm>
            <a:off x="8558032" y="5018369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Дом. зад.</a:t>
            </a:r>
            <a:r>
              <a:rPr lang="en-FR" dirty="0">
                <a:solidFill>
                  <a:srgbClr val="0070C0"/>
                </a:solidFill>
              </a:rPr>
              <a:t> 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9E5206-20E6-2F4F-98D0-2CC320590F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46" y="5620800"/>
            <a:ext cx="5542769" cy="75663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0A8D34-DA95-3149-9BEA-54B2DB708245}"/>
              </a:ext>
            </a:extLst>
          </p:cNvPr>
          <p:cNvCxnSpPr>
            <a:cxnSpLocks/>
          </p:cNvCxnSpPr>
          <p:nvPr/>
        </p:nvCxnSpPr>
        <p:spPr>
          <a:xfrm flipH="1">
            <a:off x="2800921" y="2404789"/>
            <a:ext cx="1" cy="229990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71508E-6BFB-1342-BCB4-CF8DB00DB5CB}"/>
              </a:ext>
            </a:extLst>
          </p:cNvPr>
          <p:cNvCxnSpPr>
            <a:cxnSpLocks/>
          </p:cNvCxnSpPr>
          <p:nvPr/>
        </p:nvCxnSpPr>
        <p:spPr>
          <a:xfrm flipH="1">
            <a:off x="3344897" y="3026227"/>
            <a:ext cx="3302" cy="2663102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50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39DA1-3181-124E-B42D-FF98DEF038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63590" y="101659"/>
            <a:ext cx="6508750" cy="1143000"/>
          </a:xfrm>
        </p:spPr>
        <p:txBody>
          <a:bodyPr/>
          <a:lstStyle/>
          <a:p>
            <a:r>
              <a:rPr lang="ru-RU" dirty="0"/>
              <a:t>Общее решение</a:t>
            </a:r>
            <a:endParaRPr lang="en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35D36-83E3-344F-9F71-B7EA160B7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380" y="4503818"/>
            <a:ext cx="888312" cy="335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CE78B7-2A10-4048-8365-8022E6E28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380" y="4920242"/>
            <a:ext cx="1101411" cy="335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D05883-6C79-8347-9940-BF8C046C8F42}"/>
              </a:ext>
            </a:extLst>
          </p:cNvPr>
          <p:cNvSpPr txBox="1"/>
          <p:nvPr/>
        </p:nvSpPr>
        <p:spPr>
          <a:xfrm>
            <a:off x="2554379" y="5697235"/>
            <a:ext cx="572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x</a:t>
            </a:r>
            <a:r>
              <a:rPr lang="en-FR" baseline="-25000" dirty="0"/>
              <a:t>0</a:t>
            </a:r>
            <a:r>
              <a:rPr lang="en-FR" dirty="0"/>
              <a:t> </a:t>
            </a:r>
            <a:r>
              <a:rPr lang="ru-RU" dirty="0"/>
              <a:t>произвольная константа интегрирования (позже)</a:t>
            </a:r>
            <a:endParaRPr lang="en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4866A-526B-2D4C-A15C-CEA748F43FC8}"/>
              </a:ext>
            </a:extLst>
          </p:cNvPr>
          <p:cNvSpPr txBox="1"/>
          <p:nvPr/>
        </p:nvSpPr>
        <p:spPr>
          <a:xfrm>
            <a:off x="8748704" y="4454455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Дом. зад.</a:t>
            </a:r>
            <a:r>
              <a:rPr lang="en-FR" dirty="0">
                <a:solidFill>
                  <a:srgbClr val="0070C0"/>
                </a:solidFill>
              </a:rPr>
              <a:t> 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F5EACF-C010-BC44-9200-7D81CF140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379" y="3407248"/>
            <a:ext cx="5290210" cy="912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B665FF-2753-654D-8C67-DCAA4A4DF5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520" y="2203459"/>
            <a:ext cx="3959903" cy="78569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975A42-ACC5-3C4D-8093-16A63431AF7A}"/>
              </a:ext>
            </a:extLst>
          </p:cNvPr>
          <p:cNvCxnSpPr>
            <a:cxnSpLocks/>
          </p:cNvCxnSpPr>
          <p:nvPr/>
        </p:nvCxnSpPr>
        <p:spPr>
          <a:xfrm>
            <a:off x="3442692" y="2915099"/>
            <a:ext cx="0" cy="53512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8D7595-F4AA-E148-98FA-DF5D852C0754}"/>
              </a:ext>
            </a:extLst>
          </p:cNvPr>
          <p:cNvCxnSpPr>
            <a:cxnSpLocks/>
          </p:cNvCxnSpPr>
          <p:nvPr/>
        </p:nvCxnSpPr>
        <p:spPr>
          <a:xfrm flipV="1">
            <a:off x="4908884" y="2796505"/>
            <a:ext cx="0" cy="65371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BEDF956-8ED6-6D4E-AC0E-268CF6A0386D}"/>
              </a:ext>
            </a:extLst>
          </p:cNvPr>
          <p:cNvSpPr txBox="1"/>
          <p:nvPr/>
        </p:nvSpPr>
        <p:spPr>
          <a:xfrm>
            <a:off x="4062785" y="4903182"/>
            <a:ext cx="325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Теорем Фишера без мутации!</a:t>
            </a:r>
            <a:endParaRPr lang="en-F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62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0B3FE-26BA-8B41-A6FF-77CB951F08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7113" y="566014"/>
            <a:ext cx="10591800" cy="857250"/>
          </a:xfrm>
        </p:spPr>
        <p:txBody>
          <a:bodyPr>
            <a:normAutofit/>
          </a:bodyPr>
          <a:lstStyle/>
          <a:p>
            <a:r>
              <a:rPr lang="ru-RU" dirty="0"/>
              <a:t>Модель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FF55D4-E779-7643-BD11-34D441328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0" y="313354"/>
            <a:ext cx="5751961" cy="6231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8F82F7-7262-A144-84F3-11EDFC54BC40}"/>
              </a:ext>
            </a:extLst>
          </p:cNvPr>
          <p:cNvSpPr txBox="1"/>
          <p:nvPr/>
        </p:nvSpPr>
        <p:spPr>
          <a:xfrm>
            <a:off x="654908" y="2570205"/>
            <a:ext cx="2075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мутация не важна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945268554"/>
      </p:ext>
    </p:extLst>
  </p:cSld>
  <p:clrMapOvr>
    <a:masterClrMapping/>
  </p:clrMapOvr>
  <p:transition spd="slow" advTm="0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61CCB-5CD8-9147-BD7C-4AA8074164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07078" y="219402"/>
            <a:ext cx="9932472" cy="1143000"/>
          </a:xfrm>
        </p:spPr>
        <p:txBody>
          <a:bodyPr>
            <a:normAutofit/>
          </a:bodyPr>
          <a:lstStyle/>
          <a:p>
            <a:r>
              <a:rPr lang="ru-RU" dirty="0"/>
              <a:t>1: Бесконечная популяция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62DE8A-6518-3C43-B49B-5D83E8670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461" y="1538246"/>
            <a:ext cx="768439" cy="490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B6D6DC-7A2E-A94F-928A-C98ABB98B8F5}"/>
              </a:ext>
            </a:extLst>
          </p:cNvPr>
          <p:cNvSpPr txBox="1"/>
          <p:nvPr/>
        </p:nvSpPr>
        <p:spPr>
          <a:xfrm>
            <a:off x="3121861" y="1570330"/>
            <a:ext cx="453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существует и положительно при любом </a:t>
            </a:r>
            <a:r>
              <a:rPr lang="en-FR" i="1" dirty="0"/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9C189C-BB47-D940-B36E-51402F61D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11" y="2402515"/>
            <a:ext cx="1263316" cy="50131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B02CC2-E5CB-8A45-A646-13C7F78ADFF8}"/>
              </a:ext>
            </a:extLst>
          </p:cNvPr>
          <p:cNvCxnSpPr>
            <a:cxnSpLocks/>
          </p:cNvCxnSpPr>
          <p:nvPr/>
        </p:nvCxnSpPr>
        <p:spPr>
          <a:xfrm>
            <a:off x="3747492" y="1951330"/>
            <a:ext cx="0" cy="53512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0869B8-8E48-104F-9EBF-9A275A6C1532}"/>
              </a:ext>
            </a:extLst>
          </p:cNvPr>
          <p:cNvSpPr txBox="1"/>
          <p:nvPr/>
        </p:nvSpPr>
        <p:spPr>
          <a:xfrm>
            <a:off x="2616203" y="3182018"/>
            <a:ext cx="582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Единственное решение когда интеграл не расходится</a:t>
            </a:r>
            <a:endParaRPr lang="en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F791E9-EFCF-E443-A4F5-A03946317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825" y="2250975"/>
            <a:ext cx="4695679" cy="8098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A8A95F-2CCD-B24C-881B-4652E36AE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842" y="5595296"/>
            <a:ext cx="3027250" cy="535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C27A35-37B8-C443-A7F0-D7BED75BC6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761" y="3706773"/>
            <a:ext cx="3308257" cy="11928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EDA6FD-FE07-ED4D-B9A0-4952BA6E29FD}"/>
              </a:ext>
            </a:extLst>
          </p:cNvPr>
          <p:cNvSpPr txBox="1"/>
          <p:nvPr/>
        </p:nvSpPr>
        <p:spPr>
          <a:xfrm>
            <a:off x="6638361" y="3970594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Дом. зад. 4</a:t>
            </a:r>
            <a:endParaRPr lang="en-FR" dirty="0">
              <a:solidFill>
                <a:srgbClr val="0070C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974B59-8AAB-094B-A779-9E9EED906EBE}"/>
              </a:ext>
            </a:extLst>
          </p:cNvPr>
          <p:cNvCxnSpPr>
            <a:cxnSpLocks/>
          </p:cNvCxnSpPr>
          <p:nvPr/>
        </p:nvCxnSpPr>
        <p:spPr>
          <a:xfrm flipH="1">
            <a:off x="5940129" y="3011850"/>
            <a:ext cx="1443789" cy="89945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41C074-726C-8142-B3A7-C6166732A9D1}"/>
              </a:ext>
            </a:extLst>
          </p:cNvPr>
          <p:cNvCxnSpPr>
            <a:cxnSpLocks/>
          </p:cNvCxnSpPr>
          <p:nvPr/>
        </p:nvCxnSpPr>
        <p:spPr>
          <a:xfrm>
            <a:off x="4509492" y="5037095"/>
            <a:ext cx="0" cy="53512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67228F7-9727-064B-BFFE-7505A3FA9365}"/>
              </a:ext>
            </a:extLst>
          </p:cNvPr>
          <p:cNvSpPr txBox="1"/>
          <p:nvPr/>
        </p:nvSpPr>
        <p:spPr>
          <a:xfrm>
            <a:off x="6716525" y="5618996"/>
            <a:ext cx="256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C00000"/>
                </a:solidFill>
              </a:rPr>
              <a:t>at k &lt;&lt; L</a:t>
            </a:r>
            <a:r>
              <a:rPr lang="ru-RU" dirty="0">
                <a:solidFill>
                  <a:srgbClr val="C00000"/>
                </a:solidFill>
              </a:rPr>
              <a:t>:      </a:t>
            </a:r>
            <a:r>
              <a:rPr lang="en-FR" i="1" dirty="0">
                <a:solidFill>
                  <a:srgbClr val="C00000"/>
                </a:solidFill>
              </a:rPr>
              <a:t>df</a:t>
            </a:r>
            <a:r>
              <a:rPr lang="en-FR" dirty="0">
                <a:solidFill>
                  <a:srgbClr val="C00000"/>
                </a:solidFill>
              </a:rPr>
              <a:t>/</a:t>
            </a:r>
            <a:r>
              <a:rPr lang="en-FR" i="1" dirty="0">
                <a:solidFill>
                  <a:srgbClr val="C00000"/>
                </a:solidFill>
              </a:rPr>
              <a:t>dt</a:t>
            </a:r>
            <a:r>
              <a:rPr lang="en-FR" dirty="0">
                <a:solidFill>
                  <a:srgbClr val="C00000"/>
                </a:solidFill>
              </a:rPr>
              <a:t> = - </a:t>
            </a:r>
            <a:r>
              <a:rPr lang="en-FR" i="1" dirty="0">
                <a:solidFill>
                  <a:srgbClr val="C00000"/>
                </a:solidFill>
              </a:rPr>
              <a:t>sf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33F0B10-EB42-0446-BABF-2BC66665A4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22" y="5106703"/>
            <a:ext cx="1101411" cy="335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2F7D62-7A47-DE47-AA45-34C925D78CAF}"/>
              </a:ext>
            </a:extLst>
          </p:cNvPr>
          <p:cNvSpPr txBox="1"/>
          <p:nvPr/>
        </p:nvSpPr>
        <p:spPr>
          <a:xfrm>
            <a:off x="5068394" y="6232162"/>
            <a:ext cx="491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Детерминистический 1-локусный результат!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50597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3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B5373-2355-0B43-955E-929F7775FB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41947" y="293907"/>
            <a:ext cx="7424738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Конечная популяция</a:t>
            </a:r>
            <a:r>
              <a:rPr lang="en-FR" dirty="0"/>
              <a:t>: </a:t>
            </a:r>
            <a:br>
              <a:rPr lang="en-FR" dirty="0"/>
            </a:br>
            <a:r>
              <a:rPr lang="ru-RU" dirty="0"/>
              <a:t>у волны есть край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C343D-745E-FE48-A4C7-489165082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41" y="2220257"/>
            <a:ext cx="3100138" cy="383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0BD34E-8B67-5146-9895-23CB403DA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19" y="2567268"/>
            <a:ext cx="4695679" cy="809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1CB919-9CD6-614B-9E82-B583BD533003}"/>
              </a:ext>
            </a:extLst>
          </p:cNvPr>
          <p:cNvSpPr txBox="1"/>
          <p:nvPr/>
        </p:nvSpPr>
        <p:spPr>
          <a:xfrm>
            <a:off x="2193757" y="3360181"/>
            <a:ext cx="76560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Ansatz: </a:t>
            </a:r>
          </a:p>
          <a:p>
            <a:endParaRPr lang="en-F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/>
              <a:t>Волна медленнее и уже чем в бесконечной популяции</a:t>
            </a:r>
            <a:r>
              <a:rPr lang="en-FR" dirty="0"/>
              <a:t>                  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/>
              <a:t>Интеграл «садится» вблизи </a:t>
            </a:r>
            <a:r>
              <a:rPr lang="en-FR" dirty="0"/>
              <a:t>x</a:t>
            </a:r>
            <a:r>
              <a:rPr lang="en-FR" baseline="-25000" dirty="0"/>
              <a:t>0</a:t>
            </a:r>
          </a:p>
          <a:p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2114E3-517B-ED45-A976-00C3A9E559A5}"/>
              </a:ext>
            </a:extLst>
          </p:cNvPr>
          <p:cNvSpPr txBox="1"/>
          <p:nvPr/>
        </p:nvSpPr>
        <p:spPr>
          <a:xfrm>
            <a:off x="2407042" y="1656955"/>
            <a:ext cx="463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Геномов с самой высокой фитнесс еще нет</a:t>
            </a:r>
            <a:endParaRPr lang="en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4E78AA-C3AB-9D42-A8EB-93C19B596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070" y="6122512"/>
            <a:ext cx="983375" cy="350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885DC-B9EF-DD48-B6B0-018C4B1AFFC8}"/>
              </a:ext>
            </a:extLst>
          </p:cNvPr>
          <p:cNvSpPr txBox="1"/>
          <p:nvPr/>
        </p:nvSpPr>
        <p:spPr>
          <a:xfrm>
            <a:off x="2273062" y="5649738"/>
            <a:ext cx="6045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3. </a:t>
            </a:r>
            <a:r>
              <a:rPr lang="ru-RU" dirty="0"/>
              <a:t>Лидер волны (разница в </a:t>
            </a:r>
            <a:r>
              <a:rPr lang="ru-RU" i="1" dirty="0"/>
              <a:t>х</a:t>
            </a:r>
            <a:r>
              <a:rPr lang="ru-RU" dirty="0"/>
              <a:t> между лучшим и средним) </a:t>
            </a:r>
          </a:p>
          <a:p>
            <a:r>
              <a:rPr lang="ru-RU" dirty="0"/>
              <a:t>длиннее чем полуширина волны</a:t>
            </a:r>
            <a:endParaRPr lang="en-FR" dirty="0"/>
          </a:p>
          <a:p>
            <a:endParaRPr lang="en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53FC73-B63A-8C4B-99D0-B9A474E97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36" y="5146117"/>
            <a:ext cx="1428000" cy="2820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792F76-8392-2E47-BA9F-7CCFE1B4AD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02" y="5025500"/>
            <a:ext cx="936301" cy="5617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0B3C15-6943-5F4D-9C44-5307527DF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685" y="3938458"/>
            <a:ext cx="851950" cy="51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8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C897-DECE-7C4C-8D38-7D43BFCC5C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84425" y="-122668"/>
            <a:ext cx="7275513" cy="1143001"/>
          </a:xfrm>
        </p:spPr>
        <p:txBody>
          <a:bodyPr/>
          <a:lstStyle/>
          <a:p>
            <a:r>
              <a:rPr lang="ru-RU" dirty="0"/>
              <a:t>Лидер волны</a:t>
            </a:r>
            <a:endParaRPr lang="en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D4748-3A15-C94A-BB58-F5869BF4C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870" y="2465683"/>
            <a:ext cx="3872553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DC6BC3-81DF-2F44-81F7-052FD76B0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27" y="1809182"/>
            <a:ext cx="3098355" cy="7338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5AE3C0-D9AB-5D4B-8326-89341706A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03" y="3596644"/>
            <a:ext cx="3872553" cy="8471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297C84-D611-584D-A0C5-5AA129C3D45A}"/>
              </a:ext>
            </a:extLst>
          </p:cNvPr>
          <p:cNvSpPr txBox="1"/>
          <p:nvPr/>
        </p:nvSpPr>
        <p:spPr>
          <a:xfrm>
            <a:off x="6610621" y="2483418"/>
            <a:ext cx="291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из условия нормализации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59BD4D-0AA8-6E49-AC23-C67E892B44B9}"/>
              </a:ext>
            </a:extLst>
          </p:cNvPr>
          <p:cNvSpPr txBox="1"/>
          <p:nvPr/>
        </p:nvSpPr>
        <p:spPr>
          <a:xfrm>
            <a:off x="6610622" y="6063598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Дом. зад. 5</a:t>
            </a:r>
            <a:endParaRPr lang="en-FR" dirty="0">
              <a:solidFill>
                <a:srgbClr val="0070C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17F717-23F9-DA47-ADE0-30D10B75A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926" y="2945077"/>
            <a:ext cx="635874" cy="4058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ACF996-54F8-7840-A1BF-97489DBCD6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104" y="4831388"/>
            <a:ext cx="3446874" cy="84711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DF9539-7A90-8546-A954-87F23F4D41B2}"/>
              </a:ext>
            </a:extLst>
          </p:cNvPr>
          <p:cNvCxnSpPr>
            <a:cxnSpLocks/>
          </p:cNvCxnSpPr>
          <p:nvPr/>
        </p:nvCxnSpPr>
        <p:spPr>
          <a:xfrm>
            <a:off x="2813490" y="3660014"/>
            <a:ext cx="0" cy="92972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512C03-51D2-BB4A-90F8-0E2CEB7BB0DA}"/>
              </a:ext>
            </a:extLst>
          </p:cNvPr>
          <p:cNvCxnSpPr>
            <a:cxnSpLocks/>
          </p:cNvCxnSpPr>
          <p:nvPr/>
        </p:nvCxnSpPr>
        <p:spPr>
          <a:xfrm>
            <a:off x="3222564" y="4083570"/>
            <a:ext cx="0" cy="506172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612842-92D5-0145-97AA-BA47089C9CFA}"/>
              </a:ext>
            </a:extLst>
          </p:cNvPr>
          <p:cNvSpPr txBox="1"/>
          <p:nvPr/>
        </p:nvSpPr>
        <p:spPr>
          <a:xfrm>
            <a:off x="6879972" y="4410631"/>
            <a:ext cx="320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Новое обозначение вместо </a:t>
            </a:r>
            <a:r>
              <a:rPr lang="en-US" dirty="0">
                <a:solidFill>
                  <a:srgbClr val="C00000"/>
                </a:solidFill>
              </a:rPr>
              <a:t>V</a:t>
            </a:r>
            <a:endParaRPr lang="en-FR" dirty="0">
              <a:solidFill>
                <a:srgbClr val="C00000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B7E816B-46AB-D741-86A2-DA599493F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49" y="4778734"/>
            <a:ext cx="2623677" cy="69964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E43D263-EEAE-8A4C-87B4-144F0E59AF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78" y="1981400"/>
            <a:ext cx="3207982" cy="39313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24ED724-82B1-9D4A-A81B-E030C0A57438}"/>
              </a:ext>
            </a:extLst>
          </p:cNvPr>
          <p:cNvSpPr txBox="1"/>
          <p:nvPr/>
        </p:nvSpPr>
        <p:spPr>
          <a:xfrm>
            <a:off x="6261213" y="1531898"/>
            <a:ext cx="2685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</a:rPr>
              <a:t>не слишком близко к краю</a:t>
            </a:r>
            <a:endParaRPr lang="en-FR" sz="1600" dirty="0">
              <a:solidFill>
                <a:srgbClr val="C00000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15FB102-6CAE-F843-ABB6-A891FB0D45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387" y="6066123"/>
            <a:ext cx="1029994" cy="38835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7441B31-4808-5D42-8682-BC033D6C21FD}"/>
              </a:ext>
            </a:extLst>
          </p:cNvPr>
          <p:cNvSpPr txBox="1"/>
          <p:nvPr/>
        </p:nvSpPr>
        <p:spPr>
          <a:xfrm>
            <a:off x="2032749" y="6040737"/>
            <a:ext cx="2260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Скорость эволюции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A222-5880-FC4E-B221-BADA59357C07}"/>
              </a:ext>
            </a:extLst>
          </p:cNvPr>
          <p:cNvSpPr txBox="1"/>
          <p:nvPr/>
        </p:nvSpPr>
        <p:spPr>
          <a:xfrm>
            <a:off x="2451934" y="458892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Лидер волны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FE7CE0-D76B-8D4A-949A-EB8DE5390F2E}"/>
              </a:ext>
            </a:extLst>
          </p:cNvPr>
          <p:cNvSpPr txBox="1"/>
          <p:nvPr/>
        </p:nvSpPr>
        <p:spPr>
          <a:xfrm>
            <a:off x="1536936" y="941104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rgbClr val="C00000"/>
                </a:solidFill>
              </a:rPr>
              <a:t>Slide </a:t>
            </a:r>
            <a:r>
              <a:rPr lang="ru-RU" sz="1400" dirty="0">
                <a:solidFill>
                  <a:srgbClr val="C00000"/>
                </a:solidFill>
              </a:rPr>
              <a:t>17</a:t>
            </a:r>
            <a:endParaRPr lang="en-FR" sz="1400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95BC72-1A30-1746-857F-87496264B064}"/>
              </a:ext>
            </a:extLst>
          </p:cNvPr>
          <p:cNvSpPr txBox="1"/>
          <p:nvPr/>
        </p:nvSpPr>
        <p:spPr>
          <a:xfrm>
            <a:off x="1618052" y="3802495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rgbClr val="C00000"/>
                </a:solidFill>
              </a:rPr>
              <a:t>Slide </a:t>
            </a:r>
            <a:r>
              <a:rPr lang="ru-RU" sz="1400" dirty="0">
                <a:solidFill>
                  <a:srgbClr val="C00000"/>
                </a:solidFill>
              </a:rPr>
              <a:t>14</a:t>
            </a:r>
            <a:endParaRPr lang="en-FR" sz="1400" dirty="0">
              <a:solidFill>
                <a:srgbClr val="C0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075A0DB-E10D-E94D-943B-1DBAA25ECF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03" y="712414"/>
            <a:ext cx="4695679" cy="80988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383F1B-AB5B-6448-A9D0-19271F00F4BB}"/>
              </a:ext>
            </a:extLst>
          </p:cNvPr>
          <p:cNvCxnSpPr>
            <a:cxnSpLocks/>
          </p:cNvCxnSpPr>
          <p:nvPr/>
        </p:nvCxnSpPr>
        <p:spPr>
          <a:xfrm>
            <a:off x="3774386" y="1264338"/>
            <a:ext cx="0" cy="53512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07A989-D253-0D41-90D7-40F30B41E35F}"/>
              </a:ext>
            </a:extLst>
          </p:cNvPr>
          <p:cNvCxnSpPr>
            <a:cxnSpLocks/>
          </p:cNvCxnSpPr>
          <p:nvPr/>
        </p:nvCxnSpPr>
        <p:spPr>
          <a:xfrm flipH="1" flipV="1">
            <a:off x="4302079" y="2442424"/>
            <a:ext cx="2308543" cy="24578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E4C37B-D31D-2140-B769-D667321358DF}"/>
              </a:ext>
            </a:extLst>
          </p:cNvPr>
          <p:cNvCxnSpPr>
            <a:cxnSpLocks/>
          </p:cNvCxnSpPr>
          <p:nvPr/>
        </p:nvCxnSpPr>
        <p:spPr>
          <a:xfrm>
            <a:off x="4894960" y="2309184"/>
            <a:ext cx="1" cy="522830"/>
          </a:xfrm>
          <a:prstGeom prst="straightConnector1">
            <a:avLst/>
          </a:prstGeom>
          <a:ln w="12700">
            <a:solidFill>
              <a:srgbClr val="FF59D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0DC751-270F-7040-BEA6-64F427AECF6C}"/>
              </a:ext>
            </a:extLst>
          </p:cNvPr>
          <p:cNvCxnSpPr>
            <a:cxnSpLocks/>
          </p:cNvCxnSpPr>
          <p:nvPr/>
        </p:nvCxnSpPr>
        <p:spPr>
          <a:xfrm>
            <a:off x="4437775" y="1254736"/>
            <a:ext cx="0" cy="1585872"/>
          </a:xfrm>
          <a:prstGeom prst="straightConnector1">
            <a:avLst/>
          </a:prstGeom>
          <a:ln w="12700">
            <a:solidFill>
              <a:srgbClr val="FF59D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92F6E7-FA79-FD49-B9BF-A4104139556F}"/>
              </a:ext>
            </a:extLst>
          </p:cNvPr>
          <p:cNvSpPr txBox="1"/>
          <p:nvPr/>
        </p:nvSpPr>
        <p:spPr>
          <a:xfrm>
            <a:off x="6926568" y="3708265"/>
            <a:ext cx="240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Взять два интеграла!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229B05-6410-9E41-AD12-A0070CA2F170}"/>
              </a:ext>
            </a:extLst>
          </p:cNvPr>
          <p:cNvSpPr txBox="1"/>
          <p:nvPr/>
        </p:nvSpPr>
        <p:spPr>
          <a:xfrm>
            <a:off x="1658271" y="5776584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rgbClr val="C00000"/>
                </a:solidFill>
              </a:rPr>
              <a:t>Slide </a:t>
            </a:r>
            <a:r>
              <a:rPr lang="ru-RU" sz="1400" dirty="0">
                <a:solidFill>
                  <a:srgbClr val="C00000"/>
                </a:solidFill>
              </a:rPr>
              <a:t>15</a:t>
            </a:r>
            <a:endParaRPr lang="en-FR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28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4" grpId="0"/>
      <p:bldP spid="41" grpId="0"/>
      <p:bldP spid="52" grpId="0"/>
      <p:bldP spid="4" grpId="0"/>
      <p:bldP spid="21" grpId="0"/>
      <p:bldP spid="22" grpId="0"/>
      <p:bldP spid="18" grpId="0"/>
      <p:bldP spid="3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57BD-4589-4742-9179-AD03B627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  <a:r>
              <a:rPr lang="ru-RU" dirty="0"/>
              <a:t>!</a:t>
            </a:r>
            <a:endParaRPr lang="en-FR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C6AF947-EDF1-AE44-B4AA-40899FE94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965" y="2120900"/>
            <a:ext cx="6020420" cy="4051300"/>
          </a:xfrm>
        </p:spPr>
      </p:pic>
    </p:spTree>
    <p:extLst>
      <p:ext uri="{BB962C8B-B14F-4D97-AF65-F5344CB8AC3E}">
        <p14:creationId xmlns:p14="http://schemas.microsoft.com/office/powerpoint/2010/main" val="1617367440"/>
      </p:ext>
    </p:extLst>
  </p:cSld>
  <p:clrMapOvr>
    <a:masterClrMapping/>
  </p:clrMapOvr>
  <p:transition spd="slow" advTm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187533-D21A-254C-B297-7BE2A34C7B00}"/>
                  </a:ext>
                </a:extLst>
              </p:cNvPr>
              <p:cNvSpPr txBox="1"/>
              <p:nvPr/>
            </p:nvSpPr>
            <p:spPr>
              <a:xfrm>
                <a:off x="1721420" y="2022554"/>
                <a:ext cx="587921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— коэффициент отбора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— размер популяции (число)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— номер локуса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1 </m:t>
                    </m:r>
                  </m:oMath>
                </a14:m>
                <a:r>
                  <a:rPr lang="ru-RU" sz="2000" dirty="0"/>
                  <a:t>— начальная концентрация полезных аллелей 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— вероятность рекомбинации генома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— среднее число </a:t>
                </a:r>
                <a:r>
                  <a:rPr lang="ru-RU" sz="2000" dirty="0" err="1"/>
                  <a:t>кроссоверов</a:t>
                </a:r>
                <a:endParaRPr lang="ru-RU" sz="2000" dirty="0"/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ru-RU" sz="2000" dirty="0"/>
                  <a:t>— отсутствие мутации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187533-D21A-254C-B297-7BE2A34C7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420" y="2022554"/>
                <a:ext cx="5879216" cy="2554545"/>
              </a:xfrm>
              <a:prstGeom prst="rect">
                <a:avLst/>
              </a:prstGeom>
              <a:blipFill>
                <a:blip r:embed="rId2"/>
                <a:stretch>
                  <a:fillRect l="-1078" t="-1485" b="-346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A10B3FE-26BA-8B41-A6FF-77CB951F08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600" y="722313"/>
            <a:ext cx="4881563" cy="857250"/>
          </a:xfrm>
        </p:spPr>
        <p:txBody>
          <a:bodyPr>
            <a:normAutofit fontScale="90000"/>
          </a:bodyPr>
          <a:lstStyle/>
          <a:p>
            <a:r>
              <a:rPr lang="ru-RU" dirty="0"/>
              <a:t>Параметры</a:t>
            </a:r>
            <a:br>
              <a:rPr lang="en-US" dirty="0"/>
            </a:b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01209689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0B3FE-26BA-8B41-A6FF-77CB951F08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6489" y="498174"/>
            <a:ext cx="9550062" cy="857250"/>
          </a:xfrm>
        </p:spPr>
        <p:txBody>
          <a:bodyPr>
            <a:normAutofit/>
          </a:bodyPr>
          <a:lstStyle/>
          <a:p>
            <a:r>
              <a:rPr lang="ru-RU" dirty="0"/>
              <a:t>Бегущая волна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316655-574F-524A-B9B6-DC38A51C4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03" y="1523287"/>
            <a:ext cx="7426448" cy="3811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689F13-F55D-7140-B5CC-DCBAEAB466A0}"/>
              </a:ext>
            </a:extLst>
          </p:cNvPr>
          <p:cNvSpPr txBox="1"/>
          <p:nvPr/>
        </p:nvSpPr>
        <p:spPr>
          <a:xfrm>
            <a:off x="7069777" y="2646602"/>
            <a:ext cx="218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genome frequency</a:t>
            </a:r>
            <a:endParaRPr lang="en-FR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8534B3-21C2-6C41-AEA0-BCF6C1BD81E3}"/>
              </a:ext>
            </a:extLst>
          </p:cNvPr>
          <p:cNvSpPr txBox="1"/>
          <p:nvPr/>
        </p:nvSpPr>
        <p:spPr>
          <a:xfrm>
            <a:off x="7947099" y="3351661"/>
            <a:ext cx="315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437FF"/>
                </a:solidFill>
              </a:rPr>
              <a:t>new recombinant frequency</a:t>
            </a:r>
            <a:endParaRPr lang="en-FR" dirty="0">
              <a:solidFill>
                <a:srgbClr val="943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754396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4F9C-5488-1740-A086-9E6B049267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5000" y="377825"/>
            <a:ext cx="6508750" cy="1143000"/>
          </a:xfrm>
        </p:spPr>
        <p:txBody>
          <a:bodyPr/>
          <a:lstStyle/>
          <a:p>
            <a:r>
              <a:rPr lang="ru-RU" dirty="0"/>
              <a:t>Алгоритм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58E21-31D1-B44C-B663-CCA1C75247F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5000" y="1992313"/>
            <a:ext cx="10833100" cy="3916362"/>
          </a:xfrm>
        </p:spPr>
        <p:txBody>
          <a:bodyPr>
            <a:noAutofit/>
          </a:bodyPr>
          <a:lstStyle/>
          <a:p>
            <a:r>
              <a:rPr lang="ru-RU" sz="2800" dirty="0"/>
              <a:t>Детерминистическое уравнение для основной части распределения геномов по приспособленности</a:t>
            </a:r>
          </a:p>
          <a:p>
            <a:r>
              <a:rPr lang="ru-RU" sz="2800" dirty="0"/>
              <a:t>Найти решение бегущей волны с любой скоростью </a:t>
            </a:r>
            <a:r>
              <a:rPr lang="en-US" sz="2800" dirty="0"/>
              <a:t>V</a:t>
            </a:r>
            <a:r>
              <a:rPr lang="ru-RU" sz="2800" dirty="0"/>
              <a:t> (скорость накопления выгодных </a:t>
            </a:r>
            <a:r>
              <a:rPr lang="ru-RU" sz="2800" dirty="0" err="1"/>
              <a:t>алеллей</a:t>
            </a:r>
            <a:r>
              <a:rPr lang="ru-RU" sz="2800" dirty="0"/>
              <a:t>)</a:t>
            </a:r>
            <a:endParaRPr lang="en-US" sz="2800" dirty="0"/>
          </a:p>
          <a:p>
            <a:r>
              <a:rPr lang="ru-RU" sz="2800" dirty="0"/>
              <a:t>Проанализировать ее фронт, т.е. наиболее приспособленный класс </a:t>
            </a:r>
            <a:r>
              <a:rPr lang="ru-RU" sz="2800" dirty="0" err="1"/>
              <a:t>стохастически</a:t>
            </a:r>
            <a:endParaRPr lang="ru-RU" sz="2800" dirty="0"/>
          </a:p>
          <a:p>
            <a:r>
              <a:rPr lang="ru-RU" sz="2800" dirty="0"/>
              <a:t>Сшить с основной частью и, таким образом, найти </a:t>
            </a:r>
            <a:r>
              <a:rPr lang="en-US" sz="2800" dirty="0"/>
              <a:t>V</a:t>
            </a:r>
            <a:endParaRPr lang="en-FR" sz="2800" dirty="0"/>
          </a:p>
        </p:txBody>
      </p:sp>
    </p:spTree>
    <p:extLst>
      <p:ext uri="{BB962C8B-B14F-4D97-AF65-F5344CB8AC3E}">
        <p14:creationId xmlns:p14="http://schemas.microsoft.com/office/powerpoint/2010/main" val="355387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CC49-38BF-9143-AAD8-422999F3B3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585788"/>
            <a:ext cx="118872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приближение некоррелированных геномов</a:t>
            </a:r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88283-BDCE-014C-9D6C-5A3B0D6DA1AC}"/>
              </a:ext>
            </a:extLst>
          </p:cNvPr>
          <p:cNvSpPr txBox="1"/>
          <p:nvPr/>
        </p:nvSpPr>
        <p:spPr>
          <a:xfrm>
            <a:off x="432486" y="1729150"/>
            <a:ext cx="103796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FR" sz="2800" dirty="0"/>
          </a:p>
          <a:p>
            <a:pPr marL="342900" indent="-342900">
              <a:buAutoNum type="arabicPeriod"/>
            </a:pPr>
            <a:r>
              <a:rPr lang="ru-RU" sz="2800" dirty="0"/>
              <a:t>Рекомбинация происходит путем случайных </a:t>
            </a:r>
            <a:r>
              <a:rPr lang="ru-RU" sz="2800" dirty="0" err="1"/>
              <a:t>кроссоверов</a:t>
            </a:r>
            <a:r>
              <a:rPr lang="ru-RU" sz="2800" dirty="0"/>
              <a:t> между родительскими геномами</a:t>
            </a:r>
          </a:p>
          <a:p>
            <a:pPr marL="342900" indent="-342900">
              <a:buAutoNum type="arabicPeriod"/>
            </a:pPr>
            <a:r>
              <a:rPr lang="ru-RU" sz="2800" dirty="0" err="1"/>
              <a:t>Рекомбинант</a:t>
            </a:r>
            <a:r>
              <a:rPr lang="ru-RU" sz="2800" dirty="0"/>
              <a:t> наследует в среднем половину родительской последовательности</a:t>
            </a:r>
          </a:p>
          <a:p>
            <a:pPr marL="342900" indent="-342900">
              <a:buAutoNum type="arabicPeriod"/>
            </a:pPr>
            <a:r>
              <a:rPr lang="ru-RU" sz="2800" dirty="0">
                <a:solidFill>
                  <a:srgbClr val="C00000"/>
                </a:solidFill>
              </a:rPr>
              <a:t>При заданном значении приспособленности аллели располагаются случайным образом и не коррелируют между родителями (проверено в части 2)</a:t>
            </a:r>
          </a:p>
          <a:p>
            <a:pPr marL="342900" indent="-342900">
              <a:buAutoNum type="arabicPeriod"/>
            </a:pPr>
            <a:r>
              <a:rPr lang="ru-RU" sz="2800" dirty="0"/>
              <a:t>Начальная частота аллелей мала</a:t>
            </a:r>
            <a:endParaRPr lang="en-FR" sz="2000" dirty="0"/>
          </a:p>
        </p:txBody>
      </p:sp>
    </p:spTree>
    <p:extLst>
      <p:ext uri="{BB962C8B-B14F-4D97-AF65-F5344CB8AC3E}">
        <p14:creationId xmlns:p14="http://schemas.microsoft.com/office/powerpoint/2010/main" val="205861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CAA4CB-E7E3-C248-A2B5-1A8413F528EE}"/>
              </a:ext>
            </a:extLst>
          </p:cNvPr>
          <p:cNvSpPr/>
          <p:nvPr/>
        </p:nvSpPr>
        <p:spPr>
          <a:xfrm>
            <a:off x="6849036" y="6526306"/>
            <a:ext cx="1685365" cy="331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268B42-1E99-7D49-87EB-21C66BAE516E}"/>
              </a:ext>
            </a:extLst>
          </p:cNvPr>
          <p:cNvSpPr/>
          <p:nvPr/>
        </p:nvSpPr>
        <p:spPr>
          <a:xfrm>
            <a:off x="8996364" y="6455977"/>
            <a:ext cx="1671637" cy="36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B29852-E010-0347-8EA6-9E7C0E081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467" y="778315"/>
            <a:ext cx="4416961" cy="1143000"/>
          </a:xfrm>
        </p:spPr>
        <p:txBody>
          <a:bodyPr>
            <a:noAutofit/>
          </a:bodyPr>
          <a:lstStyle/>
          <a:p>
            <a:r>
              <a:rPr lang="ru-RU" sz="4800" dirty="0"/>
              <a:t>Ответ для скорости волны</a:t>
            </a:r>
            <a:endParaRPr lang="en-FR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9B764-36EA-DE44-A4EE-200587BC0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33" y="3167072"/>
            <a:ext cx="1591704" cy="600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84867-EC5A-F843-80AA-45F312161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23" y="4958229"/>
            <a:ext cx="5385244" cy="1090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85D6DC-51CA-D541-B95E-B5B86FC2A647}"/>
              </a:ext>
            </a:extLst>
          </p:cNvPr>
          <p:cNvSpPr txBox="1"/>
          <p:nvPr/>
        </p:nvSpPr>
        <p:spPr>
          <a:xfrm>
            <a:off x="2451238" y="3949329"/>
            <a:ext cx="329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</a:rPr>
              <a:t>1-локусный результат</a:t>
            </a:r>
            <a:endParaRPr lang="en-FR" sz="2400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F9E7E9-96E3-B148-822C-A4EADDAC7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364" y="52559"/>
            <a:ext cx="5334000" cy="64897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A412A7-88A5-C54E-A5F9-882E2F70544C}"/>
              </a:ext>
            </a:extLst>
          </p:cNvPr>
          <p:cNvCxnSpPr>
            <a:cxnSpLocks/>
          </p:cNvCxnSpPr>
          <p:nvPr/>
        </p:nvCxnSpPr>
        <p:spPr>
          <a:xfrm>
            <a:off x="2193722" y="3688259"/>
            <a:ext cx="257488" cy="465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3F2DCB-3681-DB47-9E0D-9235D11D957D}"/>
              </a:ext>
            </a:extLst>
          </p:cNvPr>
          <p:cNvCxnSpPr>
            <a:cxnSpLocks/>
          </p:cNvCxnSpPr>
          <p:nvPr/>
        </p:nvCxnSpPr>
        <p:spPr>
          <a:xfrm flipV="1">
            <a:off x="766433" y="3863760"/>
            <a:ext cx="914086" cy="1400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EAC75A-2155-C142-BCF7-07EF1C6EA180}"/>
              </a:ext>
            </a:extLst>
          </p:cNvPr>
          <p:cNvCxnSpPr>
            <a:cxnSpLocks/>
          </p:cNvCxnSpPr>
          <p:nvPr/>
        </p:nvCxnSpPr>
        <p:spPr>
          <a:xfrm>
            <a:off x="1996786" y="3688259"/>
            <a:ext cx="393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C6F0613-5179-E543-8045-1E8B73173BF3}"/>
              </a:ext>
            </a:extLst>
          </p:cNvPr>
          <p:cNvSpPr txBox="1"/>
          <p:nvPr/>
        </p:nvSpPr>
        <p:spPr>
          <a:xfrm>
            <a:off x="5869459" y="2014151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p</a:t>
            </a:r>
            <a:endParaRPr lang="en-RU" sz="2400" i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58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{F9BFADBC-3616-764B-8B33-F452373908BE}tf10001070_mac</Template>
  <TotalTime>445</TotalTime>
  <Words>1237</Words>
  <Application>Microsoft Macintosh PowerPoint</Application>
  <PresentationFormat>Widescreen</PresentationFormat>
  <Paragraphs>220</Paragraphs>
  <Slides>43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Calibri</vt:lpstr>
      <vt:lpstr>Cambria</vt:lpstr>
      <vt:lpstr>Cambria Math</vt:lpstr>
      <vt:lpstr>Rockwell</vt:lpstr>
      <vt:lpstr>Rockwell Condensed</vt:lpstr>
      <vt:lpstr>Rockwell Extra Bold</vt:lpstr>
      <vt:lpstr>Symbol</vt:lpstr>
      <vt:lpstr>Wingdings</vt:lpstr>
      <vt:lpstr>Wood Type</vt:lpstr>
      <vt:lpstr>Molecular evolution </vt:lpstr>
      <vt:lpstr>мультилокусная адаптация с рекомбинациеЙ</vt:lpstr>
      <vt:lpstr>РЕкомбинация</vt:lpstr>
      <vt:lpstr>Модель</vt:lpstr>
      <vt:lpstr>Параметры </vt:lpstr>
      <vt:lpstr>Бегущая волна</vt:lpstr>
      <vt:lpstr>Алгоритм</vt:lpstr>
      <vt:lpstr>приближение некоррелированных геномов</vt:lpstr>
      <vt:lpstr>Ответ для скорости волны</vt:lpstr>
      <vt:lpstr>выводы 1</vt:lpstr>
      <vt:lpstr>Эффекты сцепления и межгеномных корреляций</vt:lpstr>
      <vt:lpstr>Модель та же Метод: полный Монте-Карло со «сломанной палкой»</vt:lpstr>
      <vt:lpstr>NEw aims</vt:lpstr>
      <vt:lpstr>INSERT this piece in asexUAL code  </vt:lpstr>
      <vt:lpstr>PowerPoint Presentation</vt:lpstr>
      <vt:lpstr>PowerPoint Presentation</vt:lpstr>
      <vt:lpstr>PowerPoint Presentation</vt:lpstr>
      <vt:lpstr>PowerPoint Presentation</vt:lpstr>
      <vt:lpstr>Бегущая волна </vt:lpstr>
      <vt:lpstr>вариация динамики адаптации меж локусов   Гистограмма частоты аллелей </vt:lpstr>
      <vt:lpstr>PowerPoint Presentation</vt:lpstr>
      <vt:lpstr>PowerPoint Presentation</vt:lpstr>
      <vt:lpstr>Выводы II</vt:lpstr>
      <vt:lpstr>долгосрочная половая эволюция с мутацией</vt:lpstr>
      <vt:lpstr>Параметры модели </vt:lpstr>
      <vt:lpstr>типичное филогенетическое дерево</vt:lpstr>
      <vt:lpstr>Summary of results</vt:lpstr>
      <vt:lpstr>Hypothesis of independently evolving asex genome blocks neher et al 2013</vt:lpstr>
      <vt:lpstr>Scaling argument neher et al 2013</vt:lpstr>
      <vt:lpstr>Simulation test</vt:lpstr>
      <vt:lpstr>выводы III</vt:lpstr>
      <vt:lpstr>Математическое приложение к Части I</vt:lpstr>
      <vt:lpstr>Уравнение детального баланса   уравнение непрерывности</vt:lpstr>
      <vt:lpstr>Предел малого s</vt:lpstr>
      <vt:lpstr>Модель некоррелированных геномов</vt:lpstr>
      <vt:lpstr>Плотность новых  рекомбинантов R(k,t)</vt:lpstr>
      <vt:lpstr>Вывод R(k,t)</vt:lpstr>
      <vt:lpstr>Бегущая волна</vt:lpstr>
      <vt:lpstr>Общее решение</vt:lpstr>
      <vt:lpstr>1: Бесконечная популяция</vt:lpstr>
      <vt:lpstr>Конечная популяция:  у волны есть край</vt:lpstr>
      <vt:lpstr>Лидер волны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evolution </dc:title>
  <dc:creator>ivan4995@gmail.com</dc:creator>
  <cp:lastModifiedBy>ivan4995@gmail.com</cp:lastModifiedBy>
  <cp:revision>121</cp:revision>
  <dcterms:created xsi:type="dcterms:W3CDTF">2022-11-18T12:09:29Z</dcterms:created>
  <dcterms:modified xsi:type="dcterms:W3CDTF">2024-11-11T02:14:06Z</dcterms:modified>
</cp:coreProperties>
</file>